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99" r:id="rId3"/>
    <p:sldMasterId id="2147483714" r:id="rId4"/>
  </p:sldMasterIdLst>
  <p:notesMasterIdLst>
    <p:notesMasterId r:id="rId43"/>
  </p:notesMasterIdLst>
  <p:handoutMasterIdLst>
    <p:handoutMasterId r:id="rId44"/>
  </p:handoutMasterIdLst>
  <p:sldIdLst>
    <p:sldId id="584" r:id="rId5"/>
    <p:sldId id="678" r:id="rId6"/>
    <p:sldId id="651" r:id="rId7"/>
    <p:sldId id="705" r:id="rId8"/>
    <p:sldId id="672" r:id="rId9"/>
    <p:sldId id="713" r:id="rId10"/>
    <p:sldId id="670" r:id="rId11"/>
    <p:sldId id="671" r:id="rId12"/>
    <p:sldId id="699" r:id="rId13"/>
    <p:sldId id="700" r:id="rId14"/>
    <p:sldId id="337" r:id="rId15"/>
    <p:sldId id="697" r:id="rId16"/>
    <p:sldId id="643" r:id="rId17"/>
    <p:sldId id="685" r:id="rId18"/>
    <p:sldId id="709" r:id="rId19"/>
    <p:sldId id="642" r:id="rId20"/>
    <p:sldId id="649" r:id="rId21"/>
    <p:sldId id="648" r:id="rId22"/>
    <p:sldId id="711" r:id="rId23"/>
    <p:sldId id="704" r:id="rId24"/>
    <p:sldId id="693" r:id="rId25"/>
    <p:sldId id="708" r:id="rId26"/>
    <p:sldId id="715" r:id="rId27"/>
    <p:sldId id="661" r:id="rId28"/>
    <p:sldId id="702" r:id="rId29"/>
    <p:sldId id="662" r:id="rId30"/>
    <p:sldId id="668" r:id="rId31"/>
    <p:sldId id="664" r:id="rId32"/>
    <p:sldId id="703" r:id="rId33"/>
    <p:sldId id="666" r:id="rId34"/>
    <p:sldId id="687" r:id="rId35"/>
    <p:sldId id="714" r:id="rId36"/>
    <p:sldId id="707" r:id="rId37"/>
    <p:sldId id="652" r:id="rId38"/>
    <p:sldId id="706" r:id="rId39"/>
    <p:sldId id="258" r:id="rId40"/>
    <p:sldId id="259" r:id="rId41"/>
    <p:sldId id="590" r:id="rId42"/>
  </p:sldIdLst>
  <p:sldSz cx="12192000" cy="6858000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9467" autoAdjust="0"/>
  </p:normalViewPr>
  <p:slideViewPr>
    <p:cSldViewPr snapToGrid="0">
      <p:cViewPr varScale="1">
        <p:scale>
          <a:sx n="99" d="100"/>
          <a:sy n="99" d="100"/>
        </p:scale>
        <p:origin x="1032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238BFBD-3AB3-0386-6A1A-0340B0A6D5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661D75-CD64-7C86-2BC5-675B345F76C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37000" y="0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A98CD2-8879-4E1E-9B97-2FCEF3E63727}" type="datetimeFigureOut">
              <a:rPr lang="en-US" smtClean="0"/>
              <a:t>6/30/2025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4983DD-2A15-2F62-9617-062EF9DD069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772525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961492-E455-CA7A-6979-13F88077F9A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37000" y="8772525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1789B5-9420-41ED-BC65-09E5A4E91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94572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5306C527-3766-470A-A6F2-3B7A515BF5F9}" type="datetimeFigureOut">
              <a:rPr lang="en-US" smtClean="0"/>
              <a:t>6/30/2025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550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B2A38066-0984-46AE-B1A5-1E03C5111A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41852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6188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6539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37066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11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4B28C6-722C-DCD1-21E8-8C17666CF4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342BBD-37A0-EEB0-F334-3DAC9E4763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B0C7277-E81E-D02D-503C-C23EF2AC67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4263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4586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4046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EE740-288F-6758-0A94-0319FB8387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C91AAB-77B5-41CF-9C83-6C19BD0101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670E9D-FFC9-9657-3130-055D17B2E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850501-7999-A13B-DCC2-9659E640C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4E06ED-6C8B-E79D-07A3-000D28757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DF383-F709-4BFD-AC3B-B0ED997CE7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369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90C14-60ED-9CB2-E664-3426DC8EB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0239EA-FF09-D0C6-9042-2D1F521775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649E6C-E937-5FFC-7797-17C7983BE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825A6B-61BF-F4FE-FA2B-3B1A458F8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46DBA-04E6-F474-10C6-9DC4D80A7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DF383-F709-4BFD-AC3B-B0ED997CE7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881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B7BDB3-B3DB-3355-5A8B-417E1A3D1D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384A74-28B6-800B-F61E-820011FCFC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6ACD1C-088B-0851-08BC-2E3B9FCF9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3BFE05-939F-734A-F8E9-340862CE1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CA6A75-70C0-27A6-AB66-8A9FAB640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DF383-F709-4BFD-AC3B-B0ED997CE7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5752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2" y="1447800"/>
            <a:ext cx="10972798" cy="4267200"/>
          </a:xfrm>
        </p:spPr>
        <p:txBody>
          <a:bodyPr rIns="0" numCol="1" spcCol="457200"/>
          <a:lstStyle>
            <a:lvl1pP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09600" y="609600"/>
            <a:ext cx="10972800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71496765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lin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1905000"/>
            <a:ext cx="10972800" cy="3810000"/>
          </a:xfrm>
        </p:spPr>
        <p:txBody>
          <a:bodyPr rIns="0"/>
          <a:lstStyle>
            <a:lvl1pP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09600" y="609600"/>
            <a:ext cx="10972800" cy="117348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/>
            </a:lvl1pPr>
          </a:lstStyle>
          <a:p>
            <a:r>
              <a:rPr lang="en-US" dirty="0"/>
              <a:t>Click to edit master title style for two-line title slide layout</a:t>
            </a:r>
          </a:p>
        </p:txBody>
      </p:sp>
    </p:spTree>
    <p:extLst>
      <p:ext uri="{BB962C8B-B14F-4D97-AF65-F5344CB8AC3E}">
        <p14:creationId xmlns:p14="http://schemas.microsoft.com/office/powerpoint/2010/main" val="36039922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2" y="1447800"/>
            <a:ext cx="10972798" cy="4267200"/>
          </a:xfrm>
        </p:spPr>
        <p:txBody>
          <a:bodyPr rIns="0" numCol="1" spcCol="457200"/>
          <a:lstStyle>
            <a:lvl1pP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09600" y="609600"/>
            <a:ext cx="10972800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750459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Video 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2" y="1447800"/>
            <a:ext cx="10972798" cy="4267200"/>
          </a:xfrm>
        </p:spPr>
        <p:txBody>
          <a:bodyPr rIns="0" numCol="1" spcCol="457200"/>
          <a:lstStyle>
            <a:lvl1pP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09600" y="609600"/>
            <a:ext cx="9296400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CB6323A-55B6-440D-81CA-B4E7DD3D9BA5}"/>
              </a:ext>
            </a:extLst>
          </p:cNvPr>
          <p:cNvSpPr/>
          <p:nvPr userDrawn="1"/>
        </p:nvSpPr>
        <p:spPr>
          <a:xfrm>
            <a:off x="10058400" y="-76200"/>
            <a:ext cx="2209800" cy="1371600"/>
          </a:xfrm>
          <a:prstGeom prst="rect">
            <a:avLst/>
          </a:prstGeom>
          <a:noFill/>
          <a:ln w="12700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3381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09600" y="609600"/>
            <a:ext cx="10972800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5534C5-C68C-4EE7-AC2B-6B917D8FA21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248400" y="1447800"/>
            <a:ext cx="5334000" cy="4267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6C1B908-44AF-4C02-BE56-CB54483E444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09600" y="1447800"/>
            <a:ext cx="5334000" cy="4267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08068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09600" y="609600"/>
            <a:ext cx="10972800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5534C5-C68C-4EE7-AC2B-6B917D8FA21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381500" y="1447800"/>
            <a:ext cx="3429000" cy="4267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6C1B908-44AF-4C02-BE56-CB54483E444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09600" y="1447800"/>
            <a:ext cx="3429000" cy="4267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768F92A-B1E4-440A-A843-CAA9F6B771E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153400" y="1447800"/>
            <a:ext cx="3429000" cy="4267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7346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Right-side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467600" y="609600"/>
            <a:ext cx="4038600" cy="24384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467600" y="3200400"/>
            <a:ext cx="4038600" cy="25146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2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09600" y="609600"/>
            <a:ext cx="6705600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sz="quarter" idx="13" hasCustomPrompt="1"/>
          </p:nvPr>
        </p:nvSpPr>
        <p:spPr>
          <a:xfrm>
            <a:off x="609600" y="1447800"/>
            <a:ext cx="6705600" cy="4267200"/>
          </a:xfrm>
        </p:spPr>
        <p:txBody>
          <a:bodyPr rIns="0"/>
          <a:lstStyle>
            <a:lvl1pP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796544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Right-side Float Imagery or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7391400" y="0"/>
            <a:ext cx="4800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Segoe UI" panose="020B0502040204020203" pitchFamily="34" charset="0"/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874000" y="593938"/>
            <a:ext cx="3784600" cy="246888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7874000" y="3276600"/>
            <a:ext cx="3784600" cy="246888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 hasCustomPrompt="1"/>
          </p:nvPr>
        </p:nvSpPr>
        <p:spPr>
          <a:xfrm>
            <a:off x="609600" y="1447800"/>
            <a:ext cx="6400800" cy="4267200"/>
          </a:xfrm>
        </p:spPr>
        <p:txBody>
          <a:bodyPr rIns="0"/>
          <a:lstStyle>
            <a:lvl1pP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75451FD-7A38-4127-AEBF-C6A03CDCF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09600"/>
            <a:ext cx="6400800" cy="685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5169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CDB71-7A70-0DB3-CE61-2F2DF66F9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7C46AB-367B-0056-AC8A-0B9D7FD423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D060CC-4758-6DAE-2B97-29DEB4DD1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54A81D-6985-4A22-4EA1-0CDD319D8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CC0751-3930-5660-6D05-E17421320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DF383-F709-4BFD-AC3B-B0ED997CE7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843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Right-side Float Imagery or Chart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7391400" y="0"/>
            <a:ext cx="4800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Segoe UI" panose="020B0502040204020203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 hasCustomPrompt="1"/>
          </p:nvPr>
        </p:nvSpPr>
        <p:spPr>
          <a:xfrm>
            <a:off x="609600" y="1447800"/>
            <a:ext cx="6400800" cy="4267200"/>
          </a:xfrm>
        </p:spPr>
        <p:txBody>
          <a:bodyPr rIns="0"/>
          <a:lstStyle>
            <a:lvl1pP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7874000" y="2895600"/>
            <a:ext cx="3784600" cy="196850"/>
          </a:xfrm>
        </p:spPr>
        <p:txBody>
          <a:bodyPr/>
          <a:lstStyle>
            <a:lvl1pPr marL="0" indent="0" algn="l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F849CA0-7851-42F6-9DC2-DD13E0133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09600"/>
            <a:ext cx="6400800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41374D46-9D2E-4B74-A8C3-87EF834EB50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874000" y="3276600"/>
            <a:ext cx="3784600" cy="22860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95D60CDB-CE6C-4917-AFE1-CBB2D64EE2F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74000" y="5594350"/>
            <a:ext cx="3784600" cy="196850"/>
          </a:xfrm>
        </p:spPr>
        <p:txBody>
          <a:bodyPr/>
          <a:lstStyle>
            <a:lvl1pPr marL="0" indent="0" algn="l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E7AE1491-E680-4525-9F2E-3AD72BD783F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874000" y="593938"/>
            <a:ext cx="3784600" cy="22860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6631044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Left-side Float Imagery or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4800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Segoe UI" panose="020B0502040204020203" pitchFamily="34" charset="0"/>
            </a:endParaRPr>
          </a:p>
        </p:txBody>
      </p:sp>
      <p:sp>
        <p:nvSpPr>
          <p:cNvPr id="9" name="Content Placeholder 3"/>
          <p:cNvSpPr>
            <a:spLocks noGrp="1"/>
          </p:cNvSpPr>
          <p:nvPr>
            <p:ph sz="quarter" idx="13" hasCustomPrompt="1"/>
          </p:nvPr>
        </p:nvSpPr>
        <p:spPr>
          <a:xfrm>
            <a:off x="5181600" y="1447800"/>
            <a:ext cx="6400800" cy="4267200"/>
          </a:xfrm>
        </p:spPr>
        <p:txBody>
          <a:bodyPr rIns="0"/>
          <a:lstStyle>
            <a:lvl1pP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E99FBAC-9B8C-425A-9281-CEAB11A99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0" y="609600"/>
            <a:ext cx="6400800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2232D781-6A52-4C2B-A741-6E7C2DFE229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593938"/>
            <a:ext cx="3784600" cy="246888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EAE50DA3-1C0F-4A67-A13E-A01B98FAA4E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7200" y="3276600"/>
            <a:ext cx="3784600" cy="246888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1599982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Left-side Float Imagery or Chart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4800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Segoe UI" panose="020B0502040204020203" pitchFamily="34" charset="0"/>
            </a:endParaRP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2895600"/>
            <a:ext cx="3785616" cy="196850"/>
          </a:xfrm>
        </p:spPr>
        <p:txBody>
          <a:bodyPr/>
          <a:lstStyle>
            <a:lvl1pPr marL="0" indent="0" algn="l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5CE3E810-7659-4FA7-9852-BEC898B0AEF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181600" y="1447800"/>
            <a:ext cx="6400800" cy="4267200"/>
          </a:xfrm>
        </p:spPr>
        <p:txBody>
          <a:bodyPr rIns="0"/>
          <a:lstStyle>
            <a:lvl1pP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120BCBA-86E8-4F9D-A1FF-499B09F06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0" y="609600"/>
            <a:ext cx="6400800" cy="685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1EFD099B-A2F5-43FD-9894-EB89CF93E6C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593938"/>
            <a:ext cx="3784600" cy="22860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4709F418-CE60-44FE-B02A-03D754D6451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7200" y="3276600"/>
            <a:ext cx="3784600" cy="22860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EA999913-7908-4B3B-AE24-2E5DA51FA8D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5580356"/>
            <a:ext cx="3785616" cy="196850"/>
          </a:xfrm>
        </p:spPr>
        <p:txBody>
          <a:bodyPr/>
          <a:lstStyle>
            <a:lvl1pPr marL="0" indent="0" algn="l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80543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Right-side Fi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416800" y="-7816"/>
            <a:ext cx="4775200" cy="686581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13" hasCustomPrompt="1"/>
          </p:nvPr>
        </p:nvSpPr>
        <p:spPr>
          <a:xfrm>
            <a:off x="609600" y="1447800"/>
            <a:ext cx="6324600" cy="4267200"/>
          </a:xfrm>
        </p:spPr>
        <p:txBody>
          <a:bodyPr rIns="0"/>
          <a:lstStyle>
            <a:lvl1pP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E218E4-DFE9-4D2B-9C63-A70182F11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09600"/>
            <a:ext cx="6324600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756080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Left-side Fi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-7816"/>
            <a:ext cx="4775200" cy="686581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13" hasCustomPrompt="1"/>
          </p:nvPr>
        </p:nvSpPr>
        <p:spPr>
          <a:xfrm>
            <a:off x="5257800" y="1447800"/>
            <a:ext cx="6324600" cy="4267200"/>
          </a:xfrm>
        </p:spPr>
        <p:txBody>
          <a:bodyPr rIns="0"/>
          <a:lstStyle>
            <a:lvl1pP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374283-6C5E-4EA4-BB1E-B6D6C1920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0" y="609600"/>
            <a:ext cx="6324600" cy="685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14350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09600" y="1295400"/>
            <a:ext cx="10972800" cy="4419600"/>
          </a:xfrm>
          <a:solidFill>
            <a:schemeClr val="tx2"/>
          </a:solidFill>
        </p:spPr>
        <p:txBody>
          <a:bodyPr/>
          <a:lstStyle>
            <a:lvl1pPr marL="0" indent="0">
              <a:buNone/>
              <a:defRPr spc="0" baseline="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609600"/>
            <a:ext cx="10972800" cy="6858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641888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Image Layout Borderl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tx2"/>
          </a:solidFill>
        </p:spPr>
        <p:txBody>
          <a:bodyPr/>
          <a:lstStyle>
            <a:lvl1pPr marL="0" indent="0">
              <a:buNone/>
              <a:defRPr spc="0" baseline="0"/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0215306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Cen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609600"/>
            <a:ext cx="10972800" cy="5334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294455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02669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Light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1295400"/>
            <a:ext cx="10972800" cy="4419600"/>
          </a:xfrm>
        </p:spPr>
        <p:txBody>
          <a:bodyPr r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09600" y="609600"/>
            <a:ext cx="10972800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68A1FC-CD20-427A-B51B-997C0FB7466B}"/>
              </a:ext>
            </a:extLst>
          </p:cNvPr>
          <p:cNvSpPr txBox="1"/>
          <p:nvPr userDrawn="1"/>
        </p:nvSpPr>
        <p:spPr>
          <a:xfrm>
            <a:off x="609600" y="6200001"/>
            <a:ext cx="812800" cy="276999"/>
          </a:xfrm>
          <a:prstGeom prst="rect">
            <a:avLst/>
          </a:prstGeom>
          <a:solidFill>
            <a:schemeClr val="accent1"/>
          </a:solidFill>
        </p:spPr>
        <p:txBody>
          <a:bodyPr wrap="square" lIns="0" rtlCol="0" anchor="ctr">
            <a:spAutoFit/>
          </a:bodyPr>
          <a:lstStyle/>
          <a:p>
            <a:pPr algn="l"/>
            <a:fld id="{BB77C75F-EF49-4BD9-B120-C24CD75832F7}" type="slidenum">
              <a:rPr lang="en-US" sz="1200" b="0" u="none" smtClean="0">
                <a:solidFill>
                  <a:schemeClr val="bg2">
                    <a:lumMod val="20000"/>
                    <a:lumOff val="8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pPr algn="l"/>
              <a:t>‹#›</a:t>
            </a:fld>
            <a:endParaRPr lang="en-US" sz="1200" b="0" u="none" dirty="0">
              <a:solidFill>
                <a:schemeClr val="bg2">
                  <a:lumMod val="20000"/>
                  <a:lumOff val="8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5193B30-A921-4075-8A9E-AF3A3B8C8918}"/>
              </a:ext>
            </a:extLst>
          </p:cNvPr>
          <p:cNvSpPr/>
          <p:nvPr userDrawn="1"/>
        </p:nvSpPr>
        <p:spPr>
          <a:xfrm>
            <a:off x="10515600" y="6096000"/>
            <a:ext cx="1143000" cy="457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78B3FA-D31C-41D3-AF38-FB73CCBEF7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91800" y="6206236"/>
            <a:ext cx="989329" cy="270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6203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E960B-E4BC-7B22-ABA5-F0F7C2DCE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CAA352-35C5-BA2E-22AF-05AEA95DC2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92DF3C-B75B-6AFF-FBF3-7DA388F31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F6DC5D-42D0-1A9E-4697-D8D8967F5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D64BFD-5079-9ED2-E1D2-5B4F7A8AE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DF383-F709-4BFD-AC3B-B0ED997CE7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1458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Logo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1295400"/>
            <a:ext cx="10972800" cy="4419600"/>
          </a:xfrm>
        </p:spPr>
        <p:txBody>
          <a:bodyPr r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09600" y="609600"/>
            <a:ext cx="10972800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3A2220-713F-472B-A92D-4286151BF75C}"/>
              </a:ext>
            </a:extLst>
          </p:cNvPr>
          <p:cNvSpPr txBox="1"/>
          <p:nvPr userDrawn="1"/>
        </p:nvSpPr>
        <p:spPr>
          <a:xfrm>
            <a:off x="609600" y="6200001"/>
            <a:ext cx="812800" cy="276999"/>
          </a:xfrm>
          <a:prstGeom prst="rect">
            <a:avLst/>
          </a:prstGeom>
          <a:solidFill>
            <a:schemeClr val="tx2"/>
          </a:solidFill>
        </p:spPr>
        <p:txBody>
          <a:bodyPr wrap="square" lIns="0" rtlCol="0" anchor="ctr">
            <a:spAutoFit/>
          </a:bodyPr>
          <a:lstStyle/>
          <a:p>
            <a:pPr algn="l"/>
            <a:fld id="{BB77C75F-EF49-4BD9-B120-C24CD75832F7}" type="slidenum">
              <a:rPr lang="en-US" sz="1200" b="0" u="none" smtClean="0">
                <a:solidFill>
                  <a:schemeClr val="bg2">
                    <a:lumMod val="20000"/>
                    <a:lumOff val="8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pPr algn="l"/>
              <a:t>‹#›</a:t>
            </a:fld>
            <a:endParaRPr lang="en-US" sz="1200" b="0" u="none" dirty="0">
              <a:solidFill>
                <a:schemeClr val="bg2">
                  <a:lumMod val="20000"/>
                  <a:lumOff val="8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CBCCF60-CE86-46E7-A9D7-E5BF76FBA66C}"/>
              </a:ext>
            </a:extLst>
          </p:cNvPr>
          <p:cNvSpPr/>
          <p:nvPr userDrawn="1"/>
        </p:nvSpPr>
        <p:spPr>
          <a:xfrm>
            <a:off x="10515600" y="6096000"/>
            <a:ext cx="1143000" cy="457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D2EA4A-2F01-4DA1-88B0-0DB3437DA9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91800" y="6206236"/>
            <a:ext cx="989329" cy="270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2442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Purpl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1295400"/>
            <a:ext cx="10972800" cy="4419600"/>
          </a:xfrm>
        </p:spPr>
        <p:txBody>
          <a:bodyPr r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09600" y="609600"/>
            <a:ext cx="10972800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747160-1180-4471-A8E6-E1BEE2F14FC1}"/>
              </a:ext>
            </a:extLst>
          </p:cNvPr>
          <p:cNvSpPr txBox="1"/>
          <p:nvPr userDrawn="1"/>
        </p:nvSpPr>
        <p:spPr>
          <a:xfrm>
            <a:off x="609600" y="6200001"/>
            <a:ext cx="812800" cy="276999"/>
          </a:xfrm>
          <a:prstGeom prst="rect">
            <a:avLst/>
          </a:prstGeom>
          <a:solidFill>
            <a:schemeClr val="accent4"/>
          </a:solidFill>
        </p:spPr>
        <p:txBody>
          <a:bodyPr wrap="square" lIns="0" rtlCol="0" anchor="ctr">
            <a:spAutoFit/>
          </a:bodyPr>
          <a:lstStyle/>
          <a:p>
            <a:pPr algn="l"/>
            <a:fld id="{BB77C75F-EF49-4BD9-B120-C24CD75832F7}" type="slidenum">
              <a:rPr lang="en-US" sz="1200" b="0" u="none" smtClean="0">
                <a:solidFill>
                  <a:schemeClr val="bg2">
                    <a:lumMod val="20000"/>
                    <a:lumOff val="8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pPr algn="l"/>
              <a:t>‹#›</a:t>
            </a:fld>
            <a:endParaRPr lang="en-US" sz="1200" b="0" u="none" dirty="0">
              <a:solidFill>
                <a:schemeClr val="bg2">
                  <a:lumMod val="20000"/>
                  <a:lumOff val="8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254E303-8BEE-451F-A24F-5C0070A0D585}"/>
              </a:ext>
            </a:extLst>
          </p:cNvPr>
          <p:cNvSpPr/>
          <p:nvPr userDrawn="1"/>
        </p:nvSpPr>
        <p:spPr>
          <a:xfrm>
            <a:off x="10515600" y="6096000"/>
            <a:ext cx="1143000" cy="457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35A9A5-95DC-4870-BBE5-51E2856B0E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91800" y="6206236"/>
            <a:ext cx="989329" cy="270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8424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Gra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2" y="1295400"/>
            <a:ext cx="10972798" cy="4419600"/>
          </a:xfrm>
        </p:spPr>
        <p:txBody>
          <a:bodyPr r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09600" y="609600"/>
            <a:ext cx="10972800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63B9CC-6076-4F01-806D-8B5D59B52795}"/>
              </a:ext>
            </a:extLst>
          </p:cNvPr>
          <p:cNvSpPr txBox="1"/>
          <p:nvPr userDrawn="1"/>
        </p:nvSpPr>
        <p:spPr>
          <a:xfrm>
            <a:off x="609600" y="6200001"/>
            <a:ext cx="812800" cy="276999"/>
          </a:xfrm>
          <a:prstGeom prst="rect">
            <a:avLst/>
          </a:prstGeom>
          <a:solidFill>
            <a:schemeClr val="accent5"/>
          </a:solidFill>
        </p:spPr>
        <p:txBody>
          <a:bodyPr wrap="square" lIns="0" rtlCol="0" anchor="ctr">
            <a:spAutoFit/>
          </a:bodyPr>
          <a:lstStyle/>
          <a:p>
            <a:pPr algn="l"/>
            <a:fld id="{BB77C75F-EF49-4BD9-B120-C24CD75832F7}" type="slidenum">
              <a:rPr lang="en-US" sz="1200" b="0" u="none" smtClean="0">
                <a:solidFill>
                  <a:schemeClr val="bg2">
                    <a:lumMod val="20000"/>
                    <a:lumOff val="8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pPr algn="l"/>
              <a:t>‹#›</a:t>
            </a:fld>
            <a:endParaRPr lang="en-US" sz="1200" b="0" u="none" dirty="0">
              <a:solidFill>
                <a:schemeClr val="bg2">
                  <a:lumMod val="20000"/>
                  <a:lumOff val="8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8479B92-DA02-42A0-BDCD-58E0B47BF47A}"/>
              </a:ext>
            </a:extLst>
          </p:cNvPr>
          <p:cNvSpPr/>
          <p:nvPr userDrawn="1"/>
        </p:nvSpPr>
        <p:spPr>
          <a:xfrm>
            <a:off x="10515600" y="6096000"/>
            <a:ext cx="1143000" cy="457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0A2F6F7-9AE0-4A3A-9BEA-F7E87EEA1E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91800" y="6206236"/>
            <a:ext cx="989329" cy="270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1147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Gree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2" y="1295400"/>
            <a:ext cx="10972798" cy="4419600"/>
          </a:xfrm>
        </p:spPr>
        <p:txBody>
          <a:bodyPr r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09600" y="609600"/>
            <a:ext cx="10972800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63B9CC-6076-4F01-806D-8B5D59B52795}"/>
              </a:ext>
            </a:extLst>
          </p:cNvPr>
          <p:cNvSpPr txBox="1"/>
          <p:nvPr userDrawn="1"/>
        </p:nvSpPr>
        <p:spPr>
          <a:xfrm>
            <a:off x="609600" y="6200001"/>
            <a:ext cx="812800" cy="276999"/>
          </a:xfrm>
          <a:prstGeom prst="rect">
            <a:avLst/>
          </a:prstGeom>
          <a:solidFill>
            <a:schemeClr val="accent2"/>
          </a:solidFill>
        </p:spPr>
        <p:txBody>
          <a:bodyPr wrap="square" lIns="0" rtlCol="0" anchor="ctr">
            <a:spAutoFit/>
          </a:bodyPr>
          <a:lstStyle/>
          <a:p>
            <a:pPr algn="l"/>
            <a:fld id="{BB77C75F-EF49-4BD9-B120-C24CD75832F7}" type="slidenum">
              <a:rPr lang="en-US" sz="1200" b="0" u="none" smtClean="0">
                <a:solidFill>
                  <a:schemeClr val="bg2">
                    <a:lumMod val="20000"/>
                    <a:lumOff val="8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pPr algn="l"/>
              <a:t>‹#›</a:t>
            </a:fld>
            <a:endParaRPr lang="en-US" sz="1200" b="0" u="none" dirty="0">
              <a:solidFill>
                <a:schemeClr val="bg2">
                  <a:lumMod val="20000"/>
                  <a:lumOff val="8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68D08E4-C5B5-499C-B071-1A9D0CA589D5}"/>
              </a:ext>
            </a:extLst>
          </p:cNvPr>
          <p:cNvSpPr/>
          <p:nvPr userDrawn="1"/>
        </p:nvSpPr>
        <p:spPr>
          <a:xfrm>
            <a:off x="10515600" y="6096000"/>
            <a:ext cx="1143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63CE25-0DCE-4FFE-8A37-18B121EC75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91800" y="6206236"/>
            <a:ext cx="989329" cy="270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7112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72C92BF-1A94-4D39-BB31-942401FA557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4EB037D-8522-4571-8459-1E8E0267FDA1}"/>
              </a:ext>
            </a:extLst>
          </p:cNvPr>
          <p:cNvSpPr/>
          <p:nvPr userDrawn="1"/>
        </p:nvSpPr>
        <p:spPr>
          <a:xfrm>
            <a:off x="0" y="1"/>
            <a:ext cx="5334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1" y="609600"/>
            <a:ext cx="4114799" cy="1430822"/>
          </a:xfrm>
          <a:prstGeom prst="rect">
            <a:avLst/>
          </a:prstGeom>
        </p:spPr>
        <p:txBody>
          <a:bodyPr rIns="0"/>
          <a:lstStyle>
            <a:lvl1pPr marL="0" indent="0">
              <a:buNone/>
              <a:defRPr sz="340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  <a:lvl2pPr marL="0" indent="0">
              <a:buNone/>
              <a:defRPr sz="26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Presentation Title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B1948C2-C541-4E1B-B98B-DC38D6AEDD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pic>
        <p:nvPicPr>
          <p:cNvPr id="12" name="Picture 11" descr="Anchor QEA Logo">
            <a:extLst>
              <a:ext uri="{FF2B5EF4-FFF2-40B4-BE49-F238E27FC236}">
                <a16:creationId xmlns:a16="http://schemas.microsoft.com/office/drawing/2014/main" id="{92F6139F-AE7D-457A-8AC4-147ECD7033D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5791200"/>
            <a:ext cx="1371600" cy="375385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0ACA74E-60C0-425A-8E5D-52D63ED1C86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2362200"/>
            <a:ext cx="4114800" cy="3200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i="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Presented by </a:t>
            </a:r>
          </a:p>
          <a:p>
            <a:pPr lvl="0"/>
            <a:r>
              <a:rPr lang="en-US" dirty="0"/>
              <a:t>Names</a:t>
            </a:r>
          </a:p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6342290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Page Long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7BB6D9B-92E4-44B8-AFB8-81E06F7872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66857" y="0"/>
            <a:ext cx="5225143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4EB037D-8522-4571-8459-1E8E0267FDA1}"/>
              </a:ext>
            </a:extLst>
          </p:cNvPr>
          <p:cNvSpPr/>
          <p:nvPr userDrawn="1"/>
        </p:nvSpPr>
        <p:spPr>
          <a:xfrm>
            <a:off x="0" y="1"/>
            <a:ext cx="85344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609600"/>
            <a:ext cx="7467600" cy="1430822"/>
          </a:xfrm>
          <a:prstGeom prst="rect">
            <a:avLst/>
          </a:prstGeom>
        </p:spPr>
        <p:txBody>
          <a:bodyPr rIns="0"/>
          <a:lstStyle>
            <a:lvl1pPr marL="0" indent="0">
              <a:buNone/>
              <a:defRPr sz="340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  <a:lvl2pPr marL="0" indent="0">
              <a:buNone/>
              <a:defRPr sz="26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Presentation Title</a:t>
            </a:r>
          </a:p>
        </p:txBody>
      </p:sp>
      <p:pic>
        <p:nvPicPr>
          <p:cNvPr id="12" name="Picture 11" descr="Anchor QEA Logo">
            <a:extLst>
              <a:ext uri="{FF2B5EF4-FFF2-40B4-BE49-F238E27FC236}">
                <a16:creationId xmlns:a16="http://schemas.microsoft.com/office/drawing/2014/main" id="{92F6139F-AE7D-457A-8AC4-147ECD7033D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5791200"/>
            <a:ext cx="1371600" cy="375385"/>
          </a:xfrm>
          <a:prstGeom prst="rect">
            <a:avLst/>
          </a:prstGeom>
        </p:spPr>
      </p:pic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779F1DEC-74CF-45C0-807B-0632F0DB44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2362200"/>
            <a:ext cx="7467600" cy="3200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i="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Presented by </a:t>
            </a:r>
          </a:p>
          <a:p>
            <a:pPr lvl="0"/>
            <a:r>
              <a:rPr lang="en-US" dirty="0"/>
              <a:t>Names</a:t>
            </a:r>
          </a:p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9806077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3400" y="1624013"/>
            <a:ext cx="10972800" cy="136207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400" b="0" cap="none" baseline="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51156" y="2995613"/>
            <a:ext cx="10972800" cy="1500187"/>
          </a:xfrm>
          <a:prstGeom prst="rect">
            <a:avLst/>
          </a:prstGeom>
        </p:spPr>
        <p:txBody>
          <a:bodyPr rIns="0" anchor="t">
            <a:normAutofit/>
          </a:bodyPr>
          <a:lstStyle>
            <a:lvl1pPr marL="0" indent="0">
              <a:buNone/>
              <a:defRPr sz="2800" cap="none" baseline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24C5EC7-EDF8-4133-8530-096E671FD19A}"/>
              </a:ext>
            </a:extLst>
          </p:cNvPr>
          <p:cNvSpPr/>
          <p:nvPr userDrawn="1"/>
        </p:nvSpPr>
        <p:spPr>
          <a:xfrm>
            <a:off x="457200" y="6019800"/>
            <a:ext cx="838200" cy="533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83947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with Tex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5943600" y="0"/>
            <a:ext cx="62484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Segoe UI" panose="020B0502040204020203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3400" y="1624013"/>
            <a:ext cx="4800600" cy="136207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400" b="0" cap="none" baseline="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51409" y="2995613"/>
            <a:ext cx="4800600" cy="1500187"/>
          </a:xfrm>
          <a:prstGeom prst="rect">
            <a:avLst/>
          </a:prstGeom>
        </p:spPr>
        <p:txBody>
          <a:bodyPr rIns="0" anchor="t">
            <a:normAutofit/>
          </a:bodyPr>
          <a:lstStyle>
            <a:lvl1pPr marL="0" indent="0">
              <a:buNone/>
              <a:defRPr sz="2800" cap="none" baseline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241AA55E-1F7D-4945-A73D-9FEDCDFEA2F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00800" y="1066800"/>
            <a:ext cx="5181600" cy="4648200"/>
          </a:xfrm>
          <a:prstGeom prst="rect">
            <a:avLst/>
          </a:prstGeom>
        </p:spPr>
        <p:txBody>
          <a:bodyPr rIns="0" anchor="ctr"/>
          <a:lstStyle>
            <a:lvl1pP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B5DE405-F284-4C55-A5A4-5218652477FE}"/>
              </a:ext>
            </a:extLst>
          </p:cNvPr>
          <p:cNvSpPr/>
          <p:nvPr userDrawn="1"/>
        </p:nvSpPr>
        <p:spPr>
          <a:xfrm>
            <a:off x="457200" y="6019800"/>
            <a:ext cx="838200" cy="533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0769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CE159-225F-22E4-0B40-EB5C6976EB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AE569C-F729-552C-B25B-3AE5130341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CDB3D2-6F7C-3A72-C541-27CD224A7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CE546F-7E22-5A7A-2602-06296955D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FD7A0C-F7CF-9BD5-0AE0-9E97D6C44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B1612-B68D-4B91-B3FC-1FA278EE8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1385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3F1A3-BE85-4911-009B-0B877B591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05CB1E-7508-1479-2F0C-F0376602F7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916712-C10E-9322-D2DA-7BB626AA1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4C165C-514E-75DE-F2D9-19C2B7C27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AED6AB-6FF1-7E80-9430-CBED5F631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B1612-B68D-4B91-B3FC-1FA278EE8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0058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DE0F8-62A7-638A-5758-DB979154F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3F4D7A-9CFB-8D89-52DA-85F6C2C0C2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BA5B95-735E-D868-1E3F-FDB19A8212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B91EA3-738F-2FAC-3FC3-68DA595EA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CB5C0F-3D20-8016-04F5-10F480232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AFD99F-581B-7764-4AF5-5320EA7E6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DF383-F709-4BFD-AC3B-B0ED997CE7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03806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0A6B6-9BE8-BE97-E620-50DE8BDAF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E6AE13-58B5-3624-358B-11BA3B4CFE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E24F79-E8AE-B343-A232-A858F3845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E0CDAA-2AC1-9047-3B90-77463D9EA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969810-C653-3F17-7EA7-37BA4CEDB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B1612-B68D-4B91-B3FC-1FA278EE8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0961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5F8A8-F600-1BFD-AA06-F63D08130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18D6F4-2C28-07B3-96F3-935889FEA5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85999A-4321-D62E-DDB2-4C6302169A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FE7668-868F-2537-CE04-6E7834889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DC6FC2-BBB4-61C2-607A-F3F8AD117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3B9B6E-2D1C-EA80-A540-AF6161CC2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B1612-B68D-4B91-B3FC-1FA278EE8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4547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CCD34-D24C-F555-3879-5E5E87052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BFD3C9-0669-A0D7-B1C2-6DCC70EEF0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07581D-414F-5D6D-6901-6DE1FDA150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7D9892-610D-A8F0-8E6D-E179C73BB3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16ADCB-5FA4-25AC-FC3C-44392561D9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47E5F3A-AC67-8C9B-A996-5A6630284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56A3181-D2D9-0D96-AF5F-7D8DE6945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486CD90-8DDF-DE04-CCE1-7F57A5FFC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B1612-B68D-4B91-B3FC-1FA278EE8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5462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EFFA9-67AB-E731-E388-F1057A72E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0EC061-56AC-CACE-F6D1-F0E04558F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4EA247-B67F-9C99-11EC-F13D61D55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8FA670-19DB-1BDC-2190-44F78FB18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B1612-B68D-4B91-B3FC-1FA278EE8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2775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0C8538-BFA8-17FB-466E-2467E69CF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4A84CF-BB55-B7D9-0DDE-22E557BBF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BA911B-9847-F064-48A3-B56564859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B1612-B68D-4B91-B3FC-1FA278EE8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72399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10654F-DC21-9264-3F01-533302741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0B928B-1FB5-DC17-25CC-DD1BFC7635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F8FE78-4FB5-A610-B4EF-72DC224690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02DD42-DD86-8250-7C69-9DAA10523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747D32-5DFB-49DC-4042-A66CBB6A5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065F7D-81A5-3B89-E9A8-39302FEEF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B1612-B68D-4B91-B3FC-1FA278EE8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83239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5FD3B-756A-F0D8-EA2E-9A00BC63F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0F97D3-D2AE-57E2-C9F9-1D7BA7D7D8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726AFE-21C9-2CC0-1290-8F2C4C95AF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D39AFB-2C76-ABD0-5110-2D3FC49746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12C244-4D04-3B9D-DB41-00A5C3D62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C1AD6C-E664-6775-5466-8AE480CAF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B1612-B68D-4B91-B3FC-1FA278EE8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3558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AD763-6309-1728-46A7-4350A7E1D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54FCB5-CA73-204E-4F0F-1AFCD238C7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881728-92BE-4E56-AC27-0FC1B3F4D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35840A-CB07-7BA0-2661-030442712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4770EA-28BF-0DDF-D943-6614BCB7A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B1612-B68D-4B91-B3FC-1FA278EE8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21681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CF92AA0-C791-8E42-A638-1A2CD80EC2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BC4D7F-7EEB-48BD-48CC-4594C13978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3E655D-D5A8-C6F0-1824-A2B8FD65E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509692-FC3D-B15A-0B14-A1E76EF0D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064B5C-2125-4D5A-4B8F-6B71C1DC7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B1612-B68D-4B91-B3FC-1FA278EE8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21790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- Gra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2" y="1295400"/>
            <a:ext cx="10972798" cy="4419600"/>
          </a:xfrm>
        </p:spPr>
        <p:txBody>
          <a:bodyPr r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09600" y="609600"/>
            <a:ext cx="10972800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63B9CC-6076-4F01-806D-8B5D59B52795}"/>
              </a:ext>
            </a:extLst>
          </p:cNvPr>
          <p:cNvSpPr txBox="1"/>
          <p:nvPr userDrawn="1"/>
        </p:nvSpPr>
        <p:spPr>
          <a:xfrm>
            <a:off x="609600" y="6200001"/>
            <a:ext cx="812800" cy="276999"/>
          </a:xfrm>
          <a:prstGeom prst="rect">
            <a:avLst/>
          </a:prstGeom>
          <a:solidFill>
            <a:schemeClr val="accent5"/>
          </a:solidFill>
        </p:spPr>
        <p:txBody>
          <a:bodyPr wrap="square" lIns="0" rtlCol="0" anchor="ctr">
            <a:spAutoFit/>
          </a:bodyPr>
          <a:lstStyle/>
          <a:p>
            <a:pPr algn="l"/>
            <a:fld id="{BB77C75F-EF49-4BD9-B120-C24CD75832F7}" type="slidenum">
              <a:rPr lang="en-US" sz="1200" b="0" u="none" smtClean="0">
                <a:solidFill>
                  <a:schemeClr val="bg2">
                    <a:lumMod val="20000"/>
                    <a:lumOff val="8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pPr algn="l"/>
              <a:t>‹#›</a:t>
            </a:fld>
            <a:endParaRPr lang="en-US" sz="1200" b="0" u="none" dirty="0">
              <a:solidFill>
                <a:schemeClr val="bg2">
                  <a:lumMod val="20000"/>
                  <a:lumOff val="8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8479B92-DA02-42A0-BDCD-58E0B47BF47A}"/>
              </a:ext>
            </a:extLst>
          </p:cNvPr>
          <p:cNvSpPr/>
          <p:nvPr userDrawn="1"/>
        </p:nvSpPr>
        <p:spPr>
          <a:xfrm>
            <a:off x="10515600" y="6096000"/>
            <a:ext cx="1143000" cy="457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0A2F6F7-9AE0-4A3A-9BEA-F7E87EEA1E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91800" y="6206236"/>
            <a:ext cx="989329" cy="270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930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200485-D669-F4C7-0992-73597825F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676478-2A81-6C8A-6B50-6B1893DE7B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E33BA5-F706-29A4-00F9-9EF027BBF9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3F9ED1F-E54E-9EE9-27BE-A47D873B68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FAC042-2CC7-9412-6E9B-822759A75A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8962781-13D5-2203-85DC-370A36839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6B0F08-60A4-691A-05E3-11C33F5E4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DEC5613-66FF-68FB-32C1-C8E51AECE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DF383-F709-4BFD-AC3B-B0ED997CE7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82157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-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09600" y="609600"/>
            <a:ext cx="10972800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5534C5-C68C-4EE7-AC2B-6B917D8FA21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381500" y="1447800"/>
            <a:ext cx="3429000" cy="4267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6C1B908-44AF-4C02-BE56-CB54483E444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09600" y="1447800"/>
            <a:ext cx="3429000" cy="4267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768F92A-B1E4-440A-A843-CAA9F6B771E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153400" y="1447800"/>
            <a:ext cx="3429000" cy="4267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40841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lin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1905000"/>
            <a:ext cx="10972800" cy="3810000"/>
          </a:xfrm>
        </p:spPr>
        <p:txBody>
          <a:bodyPr rIns="0"/>
          <a:lstStyle>
            <a:lvl1pP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09600" y="609600"/>
            <a:ext cx="10972800" cy="117348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/>
            </a:lvl1pPr>
          </a:lstStyle>
          <a:p>
            <a:r>
              <a:rPr lang="en-US" dirty="0"/>
              <a:t>Click to edit master title style for two-line title slide layout</a:t>
            </a:r>
          </a:p>
        </p:txBody>
      </p:sp>
    </p:spTree>
    <p:extLst>
      <p:ext uri="{BB962C8B-B14F-4D97-AF65-F5344CB8AC3E}">
        <p14:creationId xmlns:p14="http://schemas.microsoft.com/office/powerpoint/2010/main" val="34310467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2" y="1447800"/>
            <a:ext cx="10972798" cy="4267200"/>
          </a:xfrm>
        </p:spPr>
        <p:txBody>
          <a:bodyPr rIns="0" numCol="1" spcCol="457200"/>
          <a:lstStyle>
            <a:lvl1pP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09600" y="609600"/>
            <a:ext cx="10972800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9381353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Video 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2" y="1447800"/>
            <a:ext cx="10972798" cy="4267200"/>
          </a:xfrm>
        </p:spPr>
        <p:txBody>
          <a:bodyPr rIns="0" numCol="1" spcCol="457200"/>
          <a:lstStyle>
            <a:lvl1pP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09600" y="609600"/>
            <a:ext cx="9296400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CB6323A-55B6-440D-81CA-B4E7DD3D9BA5}"/>
              </a:ext>
            </a:extLst>
          </p:cNvPr>
          <p:cNvSpPr/>
          <p:nvPr userDrawn="1"/>
        </p:nvSpPr>
        <p:spPr>
          <a:xfrm>
            <a:off x="10058400" y="-76200"/>
            <a:ext cx="2209800" cy="1371600"/>
          </a:xfrm>
          <a:prstGeom prst="rect">
            <a:avLst/>
          </a:prstGeom>
          <a:noFill/>
          <a:ln w="12700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64413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09600" y="609600"/>
            <a:ext cx="10972800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5534C5-C68C-4EE7-AC2B-6B917D8FA21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248400" y="1447800"/>
            <a:ext cx="5334000" cy="4267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6C1B908-44AF-4C02-BE56-CB54483E444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09600" y="1447800"/>
            <a:ext cx="5334000" cy="4267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772295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09600" y="609600"/>
            <a:ext cx="10972800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5534C5-C68C-4EE7-AC2B-6B917D8FA21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381500" y="1447800"/>
            <a:ext cx="3429000" cy="4267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6C1B908-44AF-4C02-BE56-CB54483E444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09600" y="1447800"/>
            <a:ext cx="3429000" cy="4267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768F92A-B1E4-440A-A843-CAA9F6B771E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153400" y="1447800"/>
            <a:ext cx="3429000" cy="4267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77845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Right-side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467600" y="609600"/>
            <a:ext cx="4038600" cy="24384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467600" y="3200400"/>
            <a:ext cx="4038600" cy="25146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2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09600" y="609600"/>
            <a:ext cx="6705600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sz="quarter" idx="13" hasCustomPrompt="1"/>
          </p:nvPr>
        </p:nvSpPr>
        <p:spPr>
          <a:xfrm>
            <a:off x="609600" y="1447800"/>
            <a:ext cx="6705600" cy="4267200"/>
          </a:xfrm>
        </p:spPr>
        <p:txBody>
          <a:bodyPr rIns="0"/>
          <a:lstStyle>
            <a:lvl1pP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2317127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Right-side Float Imagery or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7391400" y="0"/>
            <a:ext cx="4800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Segoe UI" panose="020B0502040204020203" pitchFamily="34" charset="0"/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874000" y="593938"/>
            <a:ext cx="3784600" cy="246888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7874000" y="3276600"/>
            <a:ext cx="3784600" cy="246888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 hasCustomPrompt="1"/>
          </p:nvPr>
        </p:nvSpPr>
        <p:spPr>
          <a:xfrm>
            <a:off x="609600" y="1447800"/>
            <a:ext cx="6400800" cy="4267200"/>
          </a:xfrm>
        </p:spPr>
        <p:txBody>
          <a:bodyPr rIns="0"/>
          <a:lstStyle>
            <a:lvl1pP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75451FD-7A38-4127-AEBF-C6A03CDCF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09600"/>
            <a:ext cx="6400800" cy="685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575907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Right-side Float Imagery or Chart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7391400" y="0"/>
            <a:ext cx="4800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Segoe UI" panose="020B0502040204020203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 hasCustomPrompt="1"/>
          </p:nvPr>
        </p:nvSpPr>
        <p:spPr>
          <a:xfrm>
            <a:off x="609600" y="1447800"/>
            <a:ext cx="6400800" cy="4267200"/>
          </a:xfrm>
        </p:spPr>
        <p:txBody>
          <a:bodyPr rIns="0"/>
          <a:lstStyle>
            <a:lvl1pP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7874000" y="2895600"/>
            <a:ext cx="3784600" cy="196850"/>
          </a:xfrm>
        </p:spPr>
        <p:txBody>
          <a:bodyPr/>
          <a:lstStyle>
            <a:lvl1pPr marL="0" indent="0" algn="l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F849CA0-7851-42F6-9DC2-DD13E0133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09600"/>
            <a:ext cx="6400800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41374D46-9D2E-4B74-A8C3-87EF834EB50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874000" y="3276600"/>
            <a:ext cx="3784600" cy="22860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95D60CDB-CE6C-4917-AFE1-CBB2D64EE2F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74000" y="5594350"/>
            <a:ext cx="3784600" cy="196850"/>
          </a:xfrm>
        </p:spPr>
        <p:txBody>
          <a:bodyPr/>
          <a:lstStyle>
            <a:lvl1pPr marL="0" indent="0" algn="l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E7AE1491-E680-4525-9F2E-3AD72BD783F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874000" y="593938"/>
            <a:ext cx="3784600" cy="22860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78128021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Left-side Float Imagery or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4800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Segoe UI" panose="020B0502040204020203" pitchFamily="34" charset="0"/>
            </a:endParaRPr>
          </a:p>
        </p:txBody>
      </p:sp>
      <p:sp>
        <p:nvSpPr>
          <p:cNvPr id="9" name="Content Placeholder 3"/>
          <p:cNvSpPr>
            <a:spLocks noGrp="1"/>
          </p:cNvSpPr>
          <p:nvPr>
            <p:ph sz="quarter" idx="13" hasCustomPrompt="1"/>
          </p:nvPr>
        </p:nvSpPr>
        <p:spPr>
          <a:xfrm>
            <a:off x="5181600" y="1447800"/>
            <a:ext cx="6400800" cy="4267200"/>
          </a:xfrm>
        </p:spPr>
        <p:txBody>
          <a:bodyPr rIns="0"/>
          <a:lstStyle>
            <a:lvl1pP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E99FBAC-9B8C-425A-9281-CEAB11A99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0" y="609600"/>
            <a:ext cx="6400800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2232D781-6A52-4C2B-A741-6E7C2DFE229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593938"/>
            <a:ext cx="3784600" cy="246888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EAE50DA3-1C0F-4A67-A13E-A01B98FAA4E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7200" y="3276600"/>
            <a:ext cx="3784600" cy="246888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869661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7705F-4E7F-0345-C39B-AFBCE6A7D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A67AE3-FC4F-A667-D96E-3AECD61FB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F26617-DD9A-6A7B-971B-AD26F64AA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0B7C2F-9B8D-4406-9210-D3413A184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DF383-F709-4BFD-AC3B-B0ED997CE7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92607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Left-side Float Imagery or Chart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4800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Segoe UI" panose="020B0502040204020203" pitchFamily="34" charset="0"/>
            </a:endParaRP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2895600"/>
            <a:ext cx="3785616" cy="196850"/>
          </a:xfrm>
        </p:spPr>
        <p:txBody>
          <a:bodyPr/>
          <a:lstStyle>
            <a:lvl1pPr marL="0" indent="0" algn="l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5CE3E810-7659-4FA7-9852-BEC898B0AEF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181600" y="1447800"/>
            <a:ext cx="6400800" cy="4267200"/>
          </a:xfrm>
        </p:spPr>
        <p:txBody>
          <a:bodyPr rIns="0"/>
          <a:lstStyle>
            <a:lvl1pP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120BCBA-86E8-4F9D-A1FF-499B09F06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0" y="609600"/>
            <a:ext cx="6400800" cy="685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1EFD099B-A2F5-43FD-9894-EB89CF93E6C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593938"/>
            <a:ext cx="3784600" cy="22860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4709F418-CE60-44FE-B02A-03D754D6451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7200" y="3276600"/>
            <a:ext cx="3784600" cy="22860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EA999913-7908-4B3B-AE24-2E5DA51FA8D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5580356"/>
            <a:ext cx="3785616" cy="196850"/>
          </a:xfrm>
        </p:spPr>
        <p:txBody>
          <a:bodyPr/>
          <a:lstStyle>
            <a:lvl1pPr marL="0" indent="0" algn="l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8730088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Right-side Fi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416800" y="-7816"/>
            <a:ext cx="4775200" cy="686581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13" hasCustomPrompt="1"/>
          </p:nvPr>
        </p:nvSpPr>
        <p:spPr>
          <a:xfrm>
            <a:off x="609600" y="1447800"/>
            <a:ext cx="6324600" cy="4267200"/>
          </a:xfrm>
        </p:spPr>
        <p:txBody>
          <a:bodyPr rIns="0"/>
          <a:lstStyle>
            <a:lvl1pP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E218E4-DFE9-4D2B-9C63-A70182F11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09600"/>
            <a:ext cx="6324600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6241226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Left-side Fi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-7816"/>
            <a:ext cx="4775200" cy="686581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13" hasCustomPrompt="1"/>
          </p:nvPr>
        </p:nvSpPr>
        <p:spPr>
          <a:xfrm>
            <a:off x="5257800" y="1447800"/>
            <a:ext cx="6324600" cy="4267200"/>
          </a:xfrm>
        </p:spPr>
        <p:txBody>
          <a:bodyPr rIns="0"/>
          <a:lstStyle>
            <a:lvl1pP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374283-6C5E-4EA4-BB1E-B6D6C1920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0" y="609600"/>
            <a:ext cx="6324600" cy="685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63637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09600" y="1295400"/>
            <a:ext cx="10972800" cy="4419600"/>
          </a:xfrm>
          <a:solidFill>
            <a:schemeClr val="tx2"/>
          </a:solidFill>
        </p:spPr>
        <p:txBody>
          <a:bodyPr/>
          <a:lstStyle>
            <a:lvl1pPr marL="0" indent="0">
              <a:buNone/>
              <a:defRPr spc="0" baseline="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609600"/>
            <a:ext cx="10972800" cy="6858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6599108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Image Layout Borderl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tx2"/>
          </a:solidFill>
        </p:spPr>
        <p:txBody>
          <a:bodyPr/>
          <a:lstStyle>
            <a:lvl1pPr marL="0" indent="0">
              <a:buNone/>
              <a:defRPr spc="0" baseline="0"/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78831571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Cen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609600"/>
            <a:ext cx="10972800" cy="5334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5341704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037033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Light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1295400"/>
            <a:ext cx="10972800" cy="4419600"/>
          </a:xfrm>
        </p:spPr>
        <p:txBody>
          <a:bodyPr r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09600" y="609600"/>
            <a:ext cx="10972800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68A1FC-CD20-427A-B51B-997C0FB7466B}"/>
              </a:ext>
            </a:extLst>
          </p:cNvPr>
          <p:cNvSpPr txBox="1"/>
          <p:nvPr userDrawn="1"/>
        </p:nvSpPr>
        <p:spPr>
          <a:xfrm>
            <a:off x="609600" y="6200001"/>
            <a:ext cx="812800" cy="276999"/>
          </a:xfrm>
          <a:prstGeom prst="rect">
            <a:avLst/>
          </a:prstGeom>
          <a:solidFill>
            <a:schemeClr val="accent1"/>
          </a:solidFill>
        </p:spPr>
        <p:txBody>
          <a:bodyPr wrap="square" lIns="0" rtlCol="0" anchor="ctr">
            <a:spAutoFit/>
          </a:bodyPr>
          <a:lstStyle/>
          <a:p>
            <a:pPr algn="l"/>
            <a:fld id="{BB77C75F-EF49-4BD9-B120-C24CD75832F7}" type="slidenum">
              <a:rPr lang="en-US" sz="1200" b="0" u="none" smtClean="0">
                <a:solidFill>
                  <a:schemeClr val="bg2">
                    <a:lumMod val="20000"/>
                    <a:lumOff val="8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pPr algn="l"/>
              <a:t>‹#›</a:t>
            </a:fld>
            <a:endParaRPr lang="en-US" sz="1200" b="0" u="none" dirty="0">
              <a:solidFill>
                <a:schemeClr val="bg2">
                  <a:lumMod val="20000"/>
                  <a:lumOff val="8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5193B30-A921-4075-8A9E-AF3A3B8C8918}"/>
              </a:ext>
            </a:extLst>
          </p:cNvPr>
          <p:cNvSpPr/>
          <p:nvPr userDrawn="1"/>
        </p:nvSpPr>
        <p:spPr>
          <a:xfrm>
            <a:off x="10515600" y="6096000"/>
            <a:ext cx="1143000" cy="457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78B3FA-D31C-41D3-AF38-FB73CCBEF7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91800" y="6206236"/>
            <a:ext cx="989329" cy="270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97054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Logo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1295400"/>
            <a:ext cx="10972800" cy="4419600"/>
          </a:xfrm>
        </p:spPr>
        <p:txBody>
          <a:bodyPr r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09600" y="609600"/>
            <a:ext cx="10972800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3A2220-713F-472B-A92D-4286151BF75C}"/>
              </a:ext>
            </a:extLst>
          </p:cNvPr>
          <p:cNvSpPr txBox="1"/>
          <p:nvPr userDrawn="1"/>
        </p:nvSpPr>
        <p:spPr>
          <a:xfrm>
            <a:off x="609600" y="6200001"/>
            <a:ext cx="812800" cy="276999"/>
          </a:xfrm>
          <a:prstGeom prst="rect">
            <a:avLst/>
          </a:prstGeom>
          <a:solidFill>
            <a:schemeClr val="tx2"/>
          </a:solidFill>
        </p:spPr>
        <p:txBody>
          <a:bodyPr wrap="square" lIns="0" rtlCol="0" anchor="ctr">
            <a:spAutoFit/>
          </a:bodyPr>
          <a:lstStyle/>
          <a:p>
            <a:pPr algn="l"/>
            <a:fld id="{BB77C75F-EF49-4BD9-B120-C24CD75832F7}" type="slidenum">
              <a:rPr lang="en-US" sz="1200" b="0" u="none" smtClean="0">
                <a:solidFill>
                  <a:schemeClr val="bg2">
                    <a:lumMod val="20000"/>
                    <a:lumOff val="8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pPr algn="l"/>
              <a:t>‹#›</a:t>
            </a:fld>
            <a:endParaRPr lang="en-US" sz="1200" b="0" u="none" dirty="0">
              <a:solidFill>
                <a:schemeClr val="bg2">
                  <a:lumMod val="20000"/>
                  <a:lumOff val="8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CBCCF60-CE86-46E7-A9D7-E5BF76FBA66C}"/>
              </a:ext>
            </a:extLst>
          </p:cNvPr>
          <p:cNvSpPr/>
          <p:nvPr userDrawn="1"/>
        </p:nvSpPr>
        <p:spPr>
          <a:xfrm>
            <a:off x="10515600" y="6096000"/>
            <a:ext cx="1143000" cy="457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D2EA4A-2F01-4DA1-88B0-0DB3437DA9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91800" y="6206236"/>
            <a:ext cx="989329" cy="270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31999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Purpl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1295400"/>
            <a:ext cx="10972800" cy="4419600"/>
          </a:xfrm>
        </p:spPr>
        <p:txBody>
          <a:bodyPr r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09600" y="609600"/>
            <a:ext cx="10972800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747160-1180-4471-A8E6-E1BEE2F14FC1}"/>
              </a:ext>
            </a:extLst>
          </p:cNvPr>
          <p:cNvSpPr txBox="1"/>
          <p:nvPr userDrawn="1"/>
        </p:nvSpPr>
        <p:spPr>
          <a:xfrm>
            <a:off x="609600" y="6200001"/>
            <a:ext cx="812800" cy="276999"/>
          </a:xfrm>
          <a:prstGeom prst="rect">
            <a:avLst/>
          </a:prstGeom>
          <a:solidFill>
            <a:schemeClr val="accent4"/>
          </a:solidFill>
        </p:spPr>
        <p:txBody>
          <a:bodyPr wrap="square" lIns="0" rtlCol="0" anchor="ctr">
            <a:spAutoFit/>
          </a:bodyPr>
          <a:lstStyle/>
          <a:p>
            <a:pPr algn="l"/>
            <a:fld id="{BB77C75F-EF49-4BD9-B120-C24CD75832F7}" type="slidenum">
              <a:rPr lang="en-US" sz="1200" b="0" u="none" smtClean="0">
                <a:solidFill>
                  <a:schemeClr val="bg2">
                    <a:lumMod val="20000"/>
                    <a:lumOff val="8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pPr algn="l"/>
              <a:t>‹#›</a:t>
            </a:fld>
            <a:endParaRPr lang="en-US" sz="1200" b="0" u="none" dirty="0">
              <a:solidFill>
                <a:schemeClr val="bg2">
                  <a:lumMod val="20000"/>
                  <a:lumOff val="8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254E303-8BEE-451F-A24F-5C0070A0D585}"/>
              </a:ext>
            </a:extLst>
          </p:cNvPr>
          <p:cNvSpPr/>
          <p:nvPr userDrawn="1"/>
        </p:nvSpPr>
        <p:spPr>
          <a:xfrm>
            <a:off x="10515600" y="6096000"/>
            <a:ext cx="1143000" cy="457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35A9A5-95DC-4870-BBE5-51E2856B0E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91800" y="6206236"/>
            <a:ext cx="989329" cy="270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9167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9B6D27-ED0E-54FB-5499-A343CB44B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A58B8C-CDCD-B97F-CB15-4EB20D4174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C9B009-D095-8A4F-EDC5-A3ABCD845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DF383-F709-4BFD-AC3B-B0ED997CE7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47347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Gra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2" y="1295400"/>
            <a:ext cx="10972798" cy="4419600"/>
          </a:xfrm>
        </p:spPr>
        <p:txBody>
          <a:bodyPr r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09600" y="609600"/>
            <a:ext cx="10972800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63B9CC-6076-4F01-806D-8B5D59B52795}"/>
              </a:ext>
            </a:extLst>
          </p:cNvPr>
          <p:cNvSpPr txBox="1"/>
          <p:nvPr userDrawn="1"/>
        </p:nvSpPr>
        <p:spPr>
          <a:xfrm>
            <a:off x="609600" y="6200001"/>
            <a:ext cx="812800" cy="276999"/>
          </a:xfrm>
          <a:prstGeom prst="rect">
            <a:avLst/>
          </a:prstGeom>
          <a:solidFill>
            <a:schemeClr val="accent5"/>
          </a:solidFill>
        </p:spPr>
        <p:txBody>
          <a:bodyPr wrap="square" lIns="0" rtlCol="0" anchor="ctr">
            <a:spAutoFit/>
          </a:bodyPr>
          <a:lstStyle/>
          <a:p>
            <a:pPr algn="l"/>
            <a:fld id="{BB77C75F-EF49-4BD9-B120-C24CD75832F7}" type="slidenum">
              <a:rPr lang="en-US" sz="1200" b="0" u="none" smtClean="0">
                <a:solidFill>
                  <a:schemeClr val="bg2">
                    <a:lumMod val="20000"/>
                    <a:lumOff val="8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pPr algn="l"/>
              <a:t>‹#›</a:t>
            </a:fld>
            <a:endParaRPr lang="en-US" sz="1200" b="0" u="none" dirty="0">
              <a:solidFill>
                <a:schemeClr val="bg2">
                  <a:lumMod val="20000"/>
                  <a:lumOff val="8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8479B92-DA02-42A0-BDCD-58E0B47BF47A}"/>
              </a:ext>
            </a:extLst>
          </p:cNvPr>
          <p:cNvSpPr/>
          <p:nvPr userDrawn="1"/>
        </p:nvSpPr>
        <p:spPr>
          <a:xfrm>
            <a:off x="10515600" y="6096000"/>
            <a:ext cx="1143000" cy="457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0A2F6F7-9AE0-4A3A-9BEA-F7E87EEA1E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91800" y="6206236"/>
            <a:ext cx="989329" cy="270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72762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Gree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2" y="1295400"/>
            <a:ext cx="10972798" cy="4419600"/>
          </a:xfrm>
        </p:spPr>
        <p:txBody>
          <a:bodyPr r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09600" y="609600"/>
            <a:ext cx="10972800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63B9CC-6076-4F01-806D-8B5D59B52795}"/>
              </a:ext>
            </a:extLst>
          </p:cNvPr>
          <p:cNvSpPr txBox="1"/>
          <p:nvPr userDrawn="1"/>
        </p:nvSpPr>
        <p:spPr>
          <a:xfrm>
            <a:off x="609600" y="6200001"/>
            <a:ext cx="812800" cy="276999"/>
          </a:xfrm>
          <a:prstGeom prst="rect">
            <a:avLst/>
          </a:prstGeom>
          <a:solidFill>
            <a:schemeClr val="accent2"/>
          </a:solidFill>
        </p:spPr>
        <p:txBody>
          <a:bodyPr wrap="square" lIns="0" rtlCol="0" anchor="ctr">
            <a:spAutoFit/>
          </a:bodyPr>
          <a:lstStyle/>
          <a:p>
            <a:pPr algn="l"/>
            <a:fld id="{BB77C75F-EF49-4BD9-B120-C24CD75832F7}" type="slidenum">
              <a:rPr lang="en-US" sz="1200" b="0" u="none" smtClean="0">
                <a:solidFill>
                  <a:schemeClr val="bg2">
                    <a:lumMod val="20000"/>
                    <a:lumOff val="8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pPr algn="l"/>
              <a:t>‹#›</a:t>
            </a:fld>
            <a:endParaRPr lang="en-US" sz="1200" b="0" u="none" dirty="0">
              <a:solidFill>
                <a:schemeClr val="bg2">
                  <a:lumMod val="20000"/>
                  <a:lumOff val="8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68D08E4-C5B5-499C-B071-1A9D0CA589D5}"/>
              </a:ext>
            </a:extLst>
          </p:cNvPr>
          <p:cNvSpPr/>
          <p:nvPr userDrawn="1"/>
        </p:nvSpPr>
        <p:spPr>
          <a:xfrm>
            <a:off x="10515600" y="6096000"/>
            <a:ext cx="1143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63CE25-0DCE-4FFE-8A37-18B121EC75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91800" y="6206236"/>
            <a:ext cx="989329" cy="270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17077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72C92BF-1A94-4D39-BB31-942401FA557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4EB037D-8522-4571-8459-1E8E0267FDA1}"/>
              </a:ext>
            </a:extLst>
          </p:cNvPr>
          <p:cNvSpPr/>
          <p:nvPr userDrawn="1"/>
        </p:nvSpPr>
        <p:spPr>
          <a:xfrm>
            <a:off x="0" y="1"/>
            <a:ext cx="5334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1" y="609600"/>
            <a:ext cx="4114799" cy="1430822"/>
          </a:xfrm>
          <a:prstGeom prst="rect">
            <a:avLst/>
          </a:prstGeom>
        </p:spPr>
        <p:txBody>
          <a:bodyPr rIns="0"/>
          <a:lstStyle>
            <a:lvl1pPr marL="0" indent="0">
              <a:buNone/>
              <a:defRPr sz="340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  <a:lvl2pPr marL="0" indent="0">
              <a:buNone/>
              <a:defRPr sz="26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Presentation Title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B1948C2-C541-4E1B-B98B-DC38D6AEDD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4001" y="-1"/>
            <a:ext cx="6858000" cy="6857999"/>
          </a:xfrm>
          <a:prstGeom prst="rect">
            <a:avLst/>
          </a:prstGeom>
        </p:spPr>
      </p:pic>
      <p:pic>
        <p:nvPicPr>
          <p:cNvPr id="12" name="Picture 11" descr="Anchor QEA Logo">
            <a:extLst>
              <a:ext uri="{FF2B5EF4-FFF2-40B4-BE49-F238E27FC236}">
                <a16:creationId xmlns:a16="http://schemas.microsoft.com/office/drawing/2014/main" id="{92F6139F-AE7D-457A-8AC4-147ECD7033D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791200"/>
            <a:ext cx="1371600" cy="375385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0ACA74E-60C0-425A-8E5D-52D63ED1C86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2362200"/>
            <a:ext cx="4114800" cy="3200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i="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Presented by </a:t>
            </a:r>
          </a:p>
          <a:p>
            <a:pPr lvl="0"/>
            <a:r>
              <a:rPr lang="en-US" dirty="0"/>
              <a:t>Names</a:t>
            </a:r>
          </a:p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2377397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Page Long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Rock beaches next to the ocean looking out into the horizon with fluffy clouds on a sunny day.">
            <a:extLst>
              <a:ext uri="{FF2B5EF4-FFF2-40B4-BE49-F238E27FC236}">
                <a16:creationId xmlns:a16="http://schemas.microsoft.com/office/drawing/2014/main" id="{F7BB6D9B-92E4-44B8-AFB8-81E06F7872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91400" y="0"/>
            <a:ext cx="48006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4EB037D-8522-4571-8459-1E8E0267FDA1}"/>
              </a:ext>
            </a:extLst>
          </p:cNvPr>
          <p:cNvSpPr/>
          <p:nvPr userDrawn="1"/>
        </p:nvSpPr>
        <p:spPr>
          <a:xfrm>
            <a:off x="0" y="1"/>
            <a:ext cx="85344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609600"/>
            <a:ext cx="7467600" cy="1430822"/>
          </a:xfrm>
          <a:prstGeom prst="rect">
            <a:avLst/>
          </a:prstGeom>
        </p:spPr>
        <p:txBody>
          <a:bodyPr rIns="0"/>
          <a:lstStyle>
            <a:lvl1pPr marL="0" indent="0">
              <a:buNone/>
              <a:defRPr sz="340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  <a:lvl2pPr marL="0" indent="0">
              <a:buNone/>
              <a:defRPr sz="26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Presentation Title</a:t>
            </a:r>
          </a:p>
        </p:txBody>
      </p:sp>
      <p:pic>
        <p:nvPicPr>
          <p:cNvPr id="12" name="Picture 11" descr="Anchor QEA Logo">
            <a:extLst>
              <a:ext uri="{FF2B5EF4-FFF2-40B4-BE49-F238E27FC236}">
                <a16:creationId xmlns:a16="http://schemas.microsoft.com/office/drawing/2014/main" id="{92F6139F-AE7D-457A-8AC4-147ECD7033D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791200"/>
            <a:ext cx="1371600" cy="375385"/>
          </a:xfrm>
          <a:prstGeom prst="rect">
            <a:avLst/>
          </a:prstGeom>
        </p:spPr>
      </p:pic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779F1DEC-74CF-45C0-807B-0632F0DB44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2362200"/>
            <a:ext cx="7467600" cy="3200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i="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Presented by </a:t>
            </a:r>
          </a:p>
          <a:p>
            <a:pPr lvl="0"/>
            <a:r>
              <a:rPr lang="en-US" dirty="0"/>
              <a:t>Names</a:t>
            </a:r>
          </a:p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59796066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3400" y="1624013"/>
            <a:ext cx="10972800" cy="136207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400" b="0" cap="none" baseline="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51156" y="2995613"/>
            <a:ext cx="10972800" cy="1500187"/>
          </a:xfrm>
          <a:prstGeom prst="rect">
            <a:avLst/>
          </a:prstGeom>
        </p:spPr>
        <p:txBody>
          <a:bodyPr rIns="0" anchor="t">
            <a:normAutofit/>
          </a:bodyPr>
          <a:lstStyle>
            <a:lvl1pPr marL="0" indent="0">
              <a:buNone/>
              <a:defRPr sz="2800" cap="none" baseline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24C5EC7-EDF8-4133-8530-096E671FD19A}"/>
              </a:ext>
            </a:extLst>
          </p:cNvPr>
          <p:cNvSpPr/>
          <p:nvPr userDrawn="1"/>
        </p:nvSpPr>
        <p:spPr>
          <a:xfrm>
            <a:off x="457200" y="6019800"/>
            <a:ext cx="838200" cy="533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454010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with Tex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5943600" y="0"/>
            <a:ext cx="62484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Segoe UI" panose="020B0502040204020203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3400" y="1624013"/>
            <a:ext cx="4800600" cy="136207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400" b="0" cap="none" baseline="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51409" y="2995613"/>
            <a:ext cx="4800600" cy="1500187"/>
          </a:xfrm>
          <a:prstGeom prst="rect">
            <a:avLst/>
          </a:prstGeom>
        </p:spPr>
        <p:txBody>
          <a:bodyPr rIns="0" anchor="t">
            <a:normAutofit/>
          </a:bodyPr>
          <a:lstStyle>
            <a:lvl1pPr marL="0" indent="0">
              <a:buNone/>
              <a:defRPr sz="2800" cap="none" baseline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241AA55E-1F7D-4945-A73D-9FEDCDFEA2F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00800" y="1066800"/>
            <a:ext cx="5181600" cy="4648200"/>
          </a:xfrm>
          <a:prstGeom prst="rect">
            <a:avLst/>
          </a:prstGeom>
        </p:spPr>
        <p:txBody>
          <a:bodyPr rIns="0" anchor="ctr"/>
          <a:lstStyle>
            <a:lvl1pP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B5DE405-F284-4C55-A5A4-5218652477FE}"/>
              </a:ext>
            </a:extLst>
          </p:cNvPr>
          <p:cNvSpPr/>
          <p:nvPr userDrawn="1"/>
        </p:nvSpPr>
        <p:spPr>
          <a:xfrm>
            <a:off x="457200" y="6019800"/>
            <a:ext cx="838200" cy="533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489878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er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643AAF-3D28-4002-AA77-EE18182BD979}"/>
              </a:ext>
            </a:extLst>
          </p:cNvPr>
          <p:cNvSpPr txBox="1"/>
          <p:nvPr userDrawn="1"/>
        </p:nvSpPr>
        <p:spPr>
          <a:xfrm>
            <a:off x="609600" y="457200"/>
            <a:ext cx="10972800" cy="4953000"/>
          </a:xfrm>
          <a:prstGeom prst="rect">
            <a:avLst/>
          </a:prstGeom>
          <a:noFill/>
        </p:spPr>
        <p:txBody>
          <a:bodyPr wrap="square" numCol="2" spcCol="457200" rtlCol="0">
            <a:noAutofit/>
          </a:bodyPr>
          <a:lstStyle/>
          <a:p>
            <a:pPr>
              <a:spcBef>
                <a:spcPts val="600"/>
              </a:spcBef>
            </a:pPr>
            <a:r>
              <a:rPr lang="en-US" sz="1300" b="1" dirty="0">
                <a:solidFill>
                  <a:schemeClr val="tx2"/>
                </a:solidFill>
              </a:rPr>
              <a:t>Version 1.0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tx1"/>
                </a:solidFill>
              </a:rPr>
              <a:t>Created widescreen PowerPoint template</a:t>
            </a:r>
          </a:p>
        </p:txBody>
      </p:sp>
    </p:spTree>
    <p:extLst>
      <p:ext uri="{BB962C8B-B14F-4D97-AF65-F5344CB8AC3E}">
        <p14:creationId xmlns:p14="http://schemas.microsoft.com/office/powerpoint/2010/main" val="848770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84DA42-8FFD-683B-37AD-02AA399A8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F8EFAD-97BD-5D02-B280-E0B4141BE8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DE1587-8431-F0B5-688B-F1C994216E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370CDE-59DB-37A5-8B06-DF31B6028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ECDCD8-443B-9924-66DB-078849739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EE883C-AFB9-46FC-5C19-C14AD5C2C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DF383-F709-4BFD-AC3B-B0ED997CE7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037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B8876-9D28-4414-C446-C1CEF7D67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AE327CF-3466-C468-301B-8A6578CA5B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C8E61D-E6DE-297E-8CD9-BD705375C5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994538-09DD-884E-6137-CE5F6A508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C9B90A-327A-658A-5D3A-2824D4DA0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09A4-00D2-9ACB-7698-59F6DDA34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DF383-F709-4BFD-AC3B-B0ED997CE7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8796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slideLayout" Target="../slideLayouts/slideLayout68.xml"/><Relationship Id="rId26" Type="http://schemas.openxmlformats.org/officeDocument/2006/relationships/slideLayout" Target="../slideLayouts/slideLayout76.xml"/><Relationship Id="rId3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71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5" Type="http://schemas.openxmlformats.org/officeDocument/2006/relationships/slideLayout" Target="../slideLayouts/slideLayout75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2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2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23" Type="http://schemas.openxmlformats.org/officeDocument/2006/relationships/slideLayout" Target="../slideLayouts/slideLayout7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60.xml"/><Relationship Id="rId19" Type="http://schemas.openxmlformats.org/officeDocument/2006/relationships/slideLayout" Target="../slideLayouts/slideLayout69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Relationship Id="rId22" Type="http://schemas.openxmlformats.org/officeDocument/2006/relationships/slideLayout" Target="../slideLayouts/slideLayout72.xml"/><Relationship Id="rId27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38EB54-649D-8C12-EF83-7D53E34E3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4B4CA1-5A06-0F76-7804-A77D64E6F2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3FDAC6-D0DA-665A-AE4C-D00607547F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2D3281-607B-C4DB-67C0-DB64773FE4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771682-1E87-5CE6-165B-471A5C7EBC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F5DF383-F709-4BFD-AC3B-B0ED997CE7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430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41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972800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47800"/>
            <a:ext cx="10972800" cy="426720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2A3F6E-23B0-4233-968E-6689F870E238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1800" y="6206236"/>
            <a:ext cx="990600" cy="2707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13D1475-4276-4BA9-9768-B8D2491DB6B7}"/>
              </a:ext>
            </a:extLst>
          </p:cNvPr>
          <p:cNvSpPr txBox="1"/>
          <p:nvPr userDrawn="1"/>
        </p:nvSpPr>
        <p:spPr>
          <a:xfrm>
            <a:off x="609600" y="6200001"/>
            <a:ext cx="812800" cy="276999"/>
          </a:xfrm>
          <a:prstGeom prst="rect">
            <a:avLst/>
          </a:prstGeom>
          <a:noFill/>
        </p:spPr>
        <p:txBody>
          <a:bodyPr wrap="square" lIns="0" rtlCol="0" anchor="ctr">
            <a:spAutoFit/>
          </a:bodyPr>
          <a:lstStyle/>
          <a:p>
            <a:pPr algn="l"/>
            <a:fld id="{BB77C75F-EF49-4BD9-B120-C24CD75832F7}" type="slidenum">
              <a:rPr lang="en-US" sz="1200" b="0" u="none" smtClean="0">
                <a:solidFill>
                  <a:schemeClr val="accent5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pPr algn="l"/>
              <a:t>‹#›</a:t>
            </a:fld>
            <a:endParaRPr lang="en-US" sz="1200" b="0" u="none" dirty="0">
              <a:solidFill>
                <a:schemeClr val="accent5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EB742F4-B637-4091-92CF-AF73115FFD8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172200"/>
            <a:ext cx="457200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3170735D-F9C2-0125-8083-37F54F01C2DE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4355" y="5857336"/>
            <a:ext cx="1074426" cy="97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112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b="0" kern="1200" spc="0" baseline="0">
          <a:solidFill>
            <a:schemeClr val="tx2"/>
          </a:solidFill>
          <a:latin typeface="+mj-lt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342900" indent="-342900" algn="l" defTabSz="914400" rtl="0" eaLnBrk="1" latinLnBrk="0" hangingPunct="1">
        <a:spcBef>
          <a:spcPts val="600"/>
        </a:spcBef>
        <a:spcAft>
          <a:spcPts val="300"/>
        </a:spcAft>
        <a:buFont typeface="Arial" panose="020B0604020202020204" pitchFamily="34" charset="0"/>
        <a:buChar char="•"/>
        <a:defRPr sz="2600" kern="1200" spc="0" baseline="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742950" indent="-285750" algn="l" defTabSz="914400" rtl="0" eaLnBrk="1" latinLnBrk="0" hangingPunct="1">
        <a:spcBef>
          <a:spcPts val="300"/>
        </a:spcBef>
        <a:spcAft>
          <a:spcPts val="300"/>
        </a:spcAft>
        <a:buSzPct val="100000"/>
        <a:buFont typeface="Myriad Pro" pitchFamily="34" charset="0"/>
        <a:buChar char="–"/>
        <a:defRPr sz="2200" kern="1200" spc="0" baseline="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spcBef>
          <a:spcPts val="300"/>
        </a:spcBef>
        <a:spcAft>
          <a:spcPts val="300"/>
        </a:spcAft>
        <a:buFont typeface="Arial" panose="020B0604020202020204" pitchFamily="34" charset="0"/>
        <a:buChar char="•"/>
        <a:defRPr sz="2000" kern="1200" spc="0" baseline="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spcBef>
          <a:spcPts val="300"/>
        </a:spcBef>
        <a:spcAft>
          <a:spcPts val="300"/>
        </a:spcAft>
        <a:buFont typeface="Myriad Pro" pitchFamily="34" charset="0"/>
        <a:buChar char="›"/>
        <a:defRPr sz="1800" kern="1200" spc="0" baseline="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spcBef>
          <a:spcPts val="300"/>
        </a:spcBef>
        <a:spcAft>
          <a:spcPts val="300"/>
        </a:spcAft>
        <a:buFont typeface="Arial" panose="020B0604020202020204" pitchFamily="34" charset="0"/>
        <a:buChar char="»"/>
        <a:defRPr sz="1800" kern="1200" spc="0" baseline="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13C64A-71F5-85E0-40ED-FA1823038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709D91-28F7-12F1-B4EB-4698C1AC52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7C8999-3D39-AD8E-B3F8-87864E1B56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AC6D04-2DF1-C484-4DA0-EA29D08AC0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201CD0-D9CA-AED3-4F5B-EB64EB3F1B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B1612-B68D-4B91-B3FC-1FA278EE8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799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3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972800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47800"/>
            <a:ext cx="10972800" cy="426720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2A3F6E-23B0-4233-968E-6689F870E238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6206236"/>
            <a:ext cx="990600" cy="2707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13D1475-4276-4BA9-9768-B8D2491DB6B7}"/>
              </a:ext>
            </a:extLst>
          </p:cNvPr>
          <p:cNvSpPr txBox="1"/>
          <p:nvPr userDrawn="1"/>
        </p:nvSpPr>
        <p:spPr>
          <a:xfrm>
            <a:off x="609600" y="6200001"/>
            <a:ext cx="812800" cy="276999"/>
          </a:xfrm>
          <a:prstGeom prst="rect">
            <a:avLst/>
          </a:prstGeom>
          <a:noFill/>
        </p:spPr>
        <p:txBody>
          <a:bodyPr wrap="square" lIns="0" rtlCol="0" anchor="ctr">
            <a:spAutoFit/>
          </a:bodyPr>
          <a:lstStyle/>
          <a:p>
            <a:pPr algn="l"/>
            <a:fld id="{BB77C75F-EF49-4BD9-B120-C24CD75832F7}" type="slidenum">
              <a:rPr lang="en-US" sz="1200" b="0" u="none" smtClean="0">
                <a:solidFill>
                  <a:schemeClr val="accent5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pPr algn="l"/>
              <a:t>‹#›</a:t>
            </a:fld>
            <a:endParaRPr lang="en-US" sz="1200" b="0" u="none" dirty="0">
              <a:solidFill>
                <a:schemeClr val="accent5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EB742F4-B637-4091-92CF-AF73115FFD8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172200"/>
            <a:ext cx="457200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3147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  <p:sldLayoutId id="2147483732" r:id="rId18"/>
    <p:sldLayoutId id="2147483733" r:id="rId19"/>
    <p:sldLayoutId id="2147483734" r:id="rId20"/>
    <p:sldLayoutId id="2147483735" r:id="rId21"/>
    <p:sldLayoutId id="2147483736" r:id="rId22"/>
    <p:sldLayoutId id="2147483737" r:id="rId23"/>
    <p:sldLayoutId id="2147483738" r:id="rId24"/>
    <p:sldLayoutId id="2147483739" r:id="rId25"/>
    <p:sldLayoutId id="2147483740" r:id="rId26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b="0" kern="1200" spc="0" baseline="0">
          <a:solidFill>
            <a:schemeClr val="tx2"/>
          </a:solidFill>
          <a:latin typeface="+mj-lt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342900" indent="-342900" algn="l" defTabSz="914400" rtl="0" eaLnBrk="1" latinLnBrk="0" hangingPunct="1">
        <a:spcBef>
          <a:spcPts val="600"/>
        </a:spcBef>
        <a:spcAft>
          <a:spcPts val="300"/>
        </a:spcAft>
        <a:buFont typeface="Arial" panose="020B0604020202020204" pitchFamily="34" charset="0"/>
        <a:buChar char="•"/>
        <a:defRPr sz="2600" kern="1200" spc="0" baseline="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742950" indent="-285750" algn="l" defTabSz="914400" rtl="0" eaLnBrk="1" latinLnBrk="0" hangingPunct="1">
        <a:spcBef>
          <a:spcPts val="300"/>
        </a:spcBef>
        <a:spcAft>
          <a:spcPts val="300"/>
        </a:spcAft>
        <a:buSzPct val="100000"/>
        <a:buFont typeface="Myriad Pro" pitchFamily="34" charset="0"/>
        <a:buChar char="–"/>
        <a:defRPr sz="2200" kern="1200" spc="0" baseline="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spcBef>
          <a:spcPts val="300"/>
        </a:spcBef>
        <a:spcAft>
          <a:spcPts val="300"/>
        </a:spcAft>
        <a:buFont typeface="Arial" panose="020B0604020202020204" pitchFamily="34" charset="0"/>
        <a:buChar char="•"/>
        <a:defRPr sz="2000" kern="1200" spc="0" baseline="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spcBef>
          <a:spcPts val="300"/>
        </a:spcBef>
        <a:spcAft>
          <a:spcPts val="300"/>
        </a:spcAft>
        <a:buFont typeface="Myriad Pro" pitchFamily="34" charset="0"/>
        <a:buChar char="›"/>
        <a:defRPr sz="1800" kern="1200" spc="0" baseline="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spcBef>
          <a:spcPts val="300"/>
        </a:spcBef>
        <a:spcAft>
          <a:spcPts val="300"/>
        </a:spcAft>
        <a:buFont typeface="Arial" panose="020B0604020202020204" pitchFamily="34" charset="0"/>
        <a:buChar char="»"/>
        <a:defRPr sz="1800" kern="1200" spc="0" baseline="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7A2F603-CC33-BA24-DA50-3E3027C86D2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419099"/>
            <a:ext cx="4114799" cy="1590675"/>
          </a:xfrm>
        </p:spPr>
        <p:txBody>
          <a:bodyPr/>
          <a:lstStyle/>
          <a:p>
            <a:r>
              <a:rPr lang="en-US" dirty="0"/>
              <a:t>Dungeness Off-Channel Reservoir Project Update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3A2EED-609D-48A0-A225-7F639F60B91F}"/>
              </a:ext>
            </a:extLst>
          </p:cNvPr>
          <p:cNvSpPr txBox="1"/>
          <p:nvPr/>
        </p:nvSpPr>
        <p:spPr>
          <a:xfrm>
            <a:off x="514349" y="2628900"/>
            <a:ext cx="378142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2">
                    <a:lumMod val="20000"/>
                    <a:lumOff val="8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Board of County Commissioners</a:t>
            </a:r>
          </a:p>
          <a:p>
            <a:endParaRPr lang="en-US" sz="2600" dirty="0"/>
          </a:p>
          <a:p>
            <a:r>
              <a:rPr lang="en-US" sz="2800" dirty="0">
                <a:solidFill>
                  <a:schemeClr val="bg2">
                    <a:lumMod val="20000"/>
                    <a:lumOff val="8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June 30, 2025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05ADB7-A3A6-75AC-09EE-1B36189630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291" y="5105400"/>
            <a:ext cx="1676634" cy="1524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8236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FCECA1-874F-E190-9525-E7AC29C2A2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3EEC6-7431-12E8-BCE4-C72A83367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900" y="343050"/>
            <a:ext cx="4608111" cy="719488"/>
          </a:xfrm>
          <a:solidFill>
            <a:schemeClr val="tx2">
              <a:lumMod val="25000"/>
              <a:lumOff val="75000"/>
            </a:schemeClr>
          </a:solidFill>
        </p:spPr>
        <p:txBody>
          <a:bodyPr>
            <a:normAutofit/>
          </a:bodyPr>
          <a:lstStyle/>
          <a:p>
            <a:r>
              <a:rPr lang="en-US" sz="4000" dirty="0"/>
              <a:t> 2023 Option 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987FA8-59C9-B011-56E7-B57E2E866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0888" y="1212783"/>
            <a:ext cx="5184325" cy="5101389"/>
          </a:xfrm>
        </p:spPr>
        <p:txBody>
          <a:bodyPr>
            <a:normAutofit/>
          </a:bodyPr>
          <a:lstStyle/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sz="2000" dirty="0"/>
              <a:t>Completed to address preliminary seismic reconnaissance results that recommended shifting OCR further south 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sz="2000" dirty="0"/>
              <a:t>Configured to locate reservoir storage outside of BPA easement 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sz="2000" dirty="0"/>
              <a:t>Like Options A-C Reduced Embankment Heights:</a:t>
            </a:r>
          </a:p>
          <a:p>
            <a:pPr lvl="1" indent="-182880">
              <a:buFont typeface="Arial" panose="020B0604020202020204" pitchFamily="34" charset="0"/>
              <a:buChar char="•"/>
            </a:pPr>
            <a:r>
              <a:rPr lang="en-US" sz="1800" dirty="0"/>
              <a:t>North Embankment: From ~ 30 feet to ~ 23 feet (North Cell) and ~ 8 feet (South Cell)</a:t>
            </a:r>
          </a:p>
          <a:p>
            <a:pPr lvl="1" indent="-182880">
              <a:buFont typeface="Arial" panose="020B0604020202020204" pitchFamily="34" charset="0"/>
              <a:buChar char="•"/>
            </a:pPr>
            <a:r>
              <a:rPr lang="en-US" sz="1800" dirty="0"/>
              <a:t>South Embankment: From ~ 15 feet to ~ 10 feet (North Cell) and to none (South Cell)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sz="2000" dirty="0"/>
              <a:t>Increased % volume of stored water below ground level from 37% to 50% (North Cell) to 85% (South Cell)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sz="2000" dirty="0"/>
              <a:t>Footprint 2,285 feet from north property line development areas.  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endParaRPr lang="en-US" sz="2000" dirty="0"/>
          </a:p>
          <a:p>
            <a:endParaRPr lang="en-US" sz="2000" dirty="0"/>
          </a:p>
          <a:p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0B535F4-33B4-B763-7807-AC6E85E583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32709"/>
          <a:stretch>
            <a:fillRect/>
          </a:stretch>
        </p:blipFill>
        <p:spPr>
          <a:xfrm>
            <a:off x="5675213" y="693019"/>
            <a:ext cx="6421621" cy="54719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FDDBAC5-0F9F-B93F-76FF-68E4D8722522}"/>
              </a:ext>
            </a:extLst>
          </p:cNvPr>
          <p:cNvSpPr txBox="1"/>
          <p:nvPr/>
        </p:nvSpPr>
        <p:spPr>
          <a:xfrm rot="17306369">
            <a:off x="6427088" y="4124878"/>
            <a:ext cx="2050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</a:rPr>
              <a:t>BPA Easement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C87639-7E25-042E-2E5E-B156464C9FC4}"/>
              </a:ext>
            </a:extLst>
          </p:cNvPr>
          <p:cNvSpPr txBox="1"/>
          <p:nvPr/>
        </p:nvSpPr>
        <p:spPr>
          <a:xfrm>
            <a:off x="9711891" y="5340415"/>
            <a:ext cx="17387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Happy Valley Rd.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DB793E4-1B84-794C-7DB6-EC36B6CD951A}"/>
              </a:ext>
            </a:extLst>
          </p:cNvPr>
          <p:cNvCxnSpPr>
            <a:cxnSpLocks/>
            <a:stCxn id="5" idx="1"/>
          </p:cNvCxnSpPr>
          <p:nvPr/>
        </p:nvCxnSpPr>
        <p:spPr>
          <a:xfrm flipH="1" flipV="1">
            <a:off x="9557887" y="5476775"/>
            <a:ext cx="154004" cy="214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8E39DAE-54D0-3131-9167-5BB838F9216C}"/>
              </a:ext>
            </a:extLst>
          </p:cNvPr>
          <p:cNvSpPr txBox="1"/>
          <p:nvPr/>
        </p:nvSpPr>
        <p:spPr>
          <a:xfrm>
            <a:off x="10363201" y="4798735"/>
            <a:ext cx="13379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River Rd</a:t>
            </a:r>
            <a:r>
              <a:rPr lang="en-US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842583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AD22A-C7F0-B9BC-E0A4-C72E5AA43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037" y="318944"/>
            <a:ext cx="6286500" cy="816838"/>
          </a:xfrm>
          <a:solidFill>
            <a:schemeClr val="tx2">
              <a:lumMod val="25000"/>
              <a:lumOff val="75000"/>
            </a:schemeClr>
          </a:solidFill>
        </p:spPr>
        <p:txBody>
          <a:bodyPr>
            <a:normAutofit/>
          </a:bodyPr>
          <a:lstStyle/>
          <a:p>
            <a:r>
              <a:rPr lang="en-US" sz="4000" b="1" dirty="0"/>
              <a:t>Recommended Area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334EC5-08AC-AAFC-54B1-8E66D67945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182" y="1265382"/>
            <a:ext cx="6695656" cy="5424176"/>
          </a:xfrm>
        </p:spPr>
        <p:txBody>
          <a:bodyPr>
            <a:normAutofit/>
          </a:bodyPr>
          <a:lstStyle/>
          <a:p>
            <a:pPr>
              <a:spcAft>
                <a:spcPts val="1800"/>
              </a:spcAft>
            </a:pPr>
            <a:r>
              <a:rPr lang="en-US" b="1" dirty="0"/>
              <a:t>Consultant Design Team Recommends Reservoir Location within Option E footprint based on:</a:t>
            </a:r>
          </a:p>
          <a:p>
            <a:pPr lvl="1">
              <a:spcAft>
                <a:spcPts val="1800"/>
              </a:spcAft>
            </a:pPr>
            <a:r>
              <a:rPr lang="en-US" dirty="0"/>
              <a:t>Additional Geotechnical Evaluation</a:t>
            </a:r>
          </a:p>
          <a:p>
            <a:pPr lvl="1">
              <a:spcAft>
                <a:spcPts val="1800"/>
              </a:spcAft>
            </a:pPr>
            <a:r>
              <a:rPr lang="en-US" dirty="0"/>
              <a:t>Additional Seismic Review &amp; Fault Analysis</a:t>
            </a:r>
          </a:p>
          <a:p>
            <a:pPr lvl="1">
              <a:spcAft>
                <a:spcPts val="1800"/>
              </a:spcAft>
            </a:pPr>
            <a:r>
              <a:rPr lang="en-US" dirty="0"/>
              <a:t>Other Information</a:t>
            </a:r>
          </a:p>
          <a:p>
            <a:r>
              <a:rPr lang="en-US" dirty="0"/>
              <a:t>Option E Configurations Presented at the  October 22, 2024, Community Information Meeting and Open House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80CE28-96D4-40F3-EE70-7E133DFC2AA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9838" y="0"/>
            <a:ext cx="4942162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265869-FEF3-A09C-B357-210DE6F0701F}"/>
              </a:ext>
            </a:extLst>
          </p:cNvPr>
          <p:cNvSpPr txBox="1"/>
          <p:nvPr/>
        </p:nvSpPr>
        <p:spPr>
          <a:xfrm>
            <a:off x="9972675" y="5111316"/>
            <a:ext cx="2087251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Option E Footprint</a:t>
            </a:r>
          </a:p>
          <a:p>
            <a:pPr algn="ctr"/>
            <a:r>
              <a:rPr lang="en-US" dirty="0"/>
              <a:t>Keep Reservoir Within this General Area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9A4C547-EA71-E28B-158D-B4D901F33331}"/>
              </a:ext>
            </a:extLst>
          </p:cNvPr>
          <p:cNvCxnSpPr>
            <a:cxnSpLocks/>
          </p:cNvCxnSpPr>
          <p:nvPr/>
        </p:nvCxnSpPr>
        <p:spPr>
          <a:xfrm flipH="1" flipV="1">
            <a:off x="9515475" y="4911724"/>
            <a:ext cx="457200" cy="399185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E215D49F-F74F-B2BF-E69D-47B0ACA461D4}"/>
              </a:ext>
            </a:extLst>
          </p:cNvPr>
          <p:cNvSpPr txBox="1"/>
          <p:nvPr/>
        </p:nvSpPr>
        <p:spPr>
          <a:xfrm rot="344681">
            <a:off x="8712201" y="3766815"/>
            <a:ext cx="25209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FF00"/>
                </a:solidFill>
              </a:rPr>
              <a:t>BPA Easement</a:t>
            </a:r>
          </a:p>
        </p:txBody>
      </p:sp>
    </p:spTree>
    <p:extLst>
      <p:ext uri="{BB962C8B-B14F-4D97-AF65-F5344CB8AC3E}">
        <p14:creationId xmlns:p14="http://schemas.microsoft.com/office/powerpoint/2010/main" val="24122671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AEF9A4-661C-0838-B84C-395CDB940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809157"/>
          </a:xfrm>
          <a:solidFill>
            <a:schemeClr val="tx2">
              <a:lumMod val="25000"/>
              <a:lumOff val="75000"/>
            </a:schemeClr>
          </a:solidFill>
        </p:spPr>
        <p:txBody>
          <a:bodyPr>
            <a:normAutofit/>
          </a:bodyPr>
          <a:lstStyle/>
          <a:p>
            <a:r>
              <a:rPr lang="en-US" sz="4000" b="1" dirty="0"/>
              <a:t>2024 OCR Option E Configurations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761CE9-6AEE-232F-A604-E701FC94F0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79030" y="1397001"/>
            <a:ext cx="1633904" cy="454894"/>
          </a:xfrm>
        </p:spPr>
        <p:txBody>
          <a:bodyPr/>
          <a:lstStyle/>
          <a:p>
            <a:r>
              <a:rPr lang="en-US" dirty="0"/>
              <a:t>Option E1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121DEC1-D6FE-E29C-DDCD-42617AFBB7D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77366" y="1895230"/>
            <a:ext cx="3481621" cy="4255313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CA95B1-7E2A-53BC-9532-C88DD3DE19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975073" y="1440336"/>
            <a:ext cx="1633904" cy="454894"/>
          </a:xfrm>
        </p:spPr>
        <p:txBody>
          <a:bodyPr/>
          <a:lstStyle/>
          <a:p>
            <a:r>
              <a:rPr lang="en-US" dirty="0"/>
              <a:t>Option E4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2AB1378-3BB2-6FD8-28A3-E6E408F159F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355489" y="1895230"/>
            <a:ext cx="3481619" cy="42553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5A2D7C-5F8E-B59A-F267-27529B77EC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3015" y="1895230"/>
            <a:ext cx="3318020" cy="4298648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BDB2D0A-438B-F1FB-A7D0-53565A162239}"/>
              </a:ext>
            </a:extLst>
          </p:cNvPr>
          <p:cNvSpPr txBox="1">
            <a:spLocks/>
          </p:cNvSpPr>
          <p:nvPr/>
        </p:nvSpPr>
        <p:spPr>
          <a:xfrm>
            <a:off x="5105183" y="1417589"/>
            <a:ext cx="2001270" cy="45489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Option E2/E3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E22F98-BD52-3284-FA75-D937C84ACDEB}"/>
              </a:ext>
            </a:extLst>
          </p:cNvPr>
          <p:cNvSpPr txBox="1"/>
          <p:nvPr/>
        </p:nvSpPr>
        <p:spPr>
          <a:xfrm rot="16200000">
            <a:off x="1179585" y="2508207"/>
            <a:ext cx="2050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</a:rPr>
              <a:t>BPA </a:t>
            </a:r>
            <a:r>
              <a:rPr lang="en-US" sz="1600" b="1" dirty="0">
                <a:solidFill>
                  <a:srgbClr val="FFC000"/>
                </a:solidFill>
              </a:rPr>
              <a:t>Easement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6EB10C-5599-6B78-6AD0-296462EC5776}"/>
              </a:ext>
            </a:extLst>
          </p:cNvPr>
          <p:cNvSpPr txBox="1"/>
          <p:nvPr/>
        </p:nvSpPr>
        <p:spPr>
          <a:xfrm rot="16556327">
            <a:off x="5015882" y="2652044"/>
            <a:ext cx="2050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</a:rPr>
              <a:t>BPA </a:t>
            </a:r>
            <a:r>
              <a:rPr lang="en-US" sz="1600" b="1" dirty="0">
                <a:solidFill>
                  <a:srgbClr val="FFC000"/>
                </a:solidFill>
              </a:rPr>
              <a:t>Easement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1C626D-CCA5-FA7D-B1CC-654E0C017C08}"/>
              </a:ext>
            </a:extLst>
          </p:cNvPr>
          <p:cNvSpPr txBox="1"/>
          <p:nvPr/>
        </p:nvSpPr>
        <p:spPr>
          <a:xfrm rot="16477383">
            <a:off x="8770954" y="2760756"/>
            <a:ext cx="2050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</a:rPr>
              <a:t>BPA </a:t>
            </a:r>
            <a:r>
              <a:rPr lang="en-US" sz="1600" b="1" dirty="0">
                <a:solidFill>
                  <a:srgbClr val="FFC000"/>
                </a:solidFill>
              </a:rPr>
              <a:t>Easement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189F4D-666F-EDA0-39CD-D1E09F601E03}"/>
              </a:ext>
            </a:extLst>
          </p:cNvPr>
          <p:cNvSpPr txBox="1"/>
          <p:nvPr/>
        </p:nvSpPr>
        <p:spPr>
          <a:xfrm rot="2200650">
            <a:off x="709629" y="3992603"/>
            <a:ext cx="13379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River Rd</a:t>
            </a:r>
            <a:r>
              <a:rPr lang="en-US" sz="1600" dirty="0"/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BFF8D03-B6CA-3DC6-3728-CE9FCD20E220}"/>
              </a:ext>
            </a:extLst>
          </p:cNvPr>
          <p:cNvSpPr txBox="1"/>
          <p:nvPr/>
        </p:nvSpPr>
        <p:spPr>
          <a:xfrm rot="2200650">
            <a:off x="4331598" y="3965671"/>
            <a:ext cx="13379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River Rd</a:t>
            </a:r>
            <a:r>
              <a:rPr lang="en-US" sz="1600" dirty="0"/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AEB7121-2EBB-C6BC-5292-945A3BD127F7}"/>
              </a:ext>
            </a:extLst>
          </p:cNvPr>
          <p:cNvSpPr txBox="1"/>
          <p:nvPr/>
        </p:nvSpPr>
        <p:spPr>
          <a:xfrm rot="2200650">
            <a:off x="8267620" y="4084023"/>
            <a:ext cx="13379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River Rd</a:t>
            </a:r>
            <a:r>
              <a:rPr lang="en-US" sz="1600" dirty="0"/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AEBA8B4-8874-D39C-5F11-95072328B0AD}"/>
              </a:ext>
            </a:extLst>
          </p:cNvPr>
          <p:cNvSpPr txBox="1"/>
          <p:nvPr/>
        </p:nvSpPr>
        <p:spPr>
          <a:xfrm>
            <a:off x="9664192" y="5733494"/>
            <a:ext cx="13567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Happy Valley Rd.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45E8316-29FC-0722-AA93-C3EDE322A727}"/>
              </a:ext>
            </a:extLst>
          </p:cNvPr>
          <p:cNvCxnSpPr>
            <a:cxnSpLocks/>
          </p:cNvCxnSpPr>
          <p:nvPr/>
        </p:nvCxnSpPr>
        <p:spPr>
          <a:xfrm>
            <a:off x="10915048" y="5890662"/>
            <a:ext cx="30800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63A28A0C-A8C3-ADBC-408C-5D7D72C6B658}"/>
              </a:ext>
            </a:extLst>
          </p:cNvPr>
          <p:cNvSpPr txBox="1"/>
          <p:nvPr/>
        </p:nvSpPr>
        <p:spPr>
          <a:xfrm>
            <a:off x="5795130" y="5733493"/>
            <a:ext cx="13567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Happy Valley Rd.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99989C4-3C10-FD92-B9BB-B77E6DAD197E}"/>
              </a:ext>
            </a:extLst>
          </p:cNvPr>
          <p:cNvSpPr txBox="1"/>
          <p:nvPr/>
        </p:nvSpPr>
        <p:spPr>
          <a:xfrm>
            <a:off x="2204675" y="5779435"/>
            <a:ext cx="13567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Happy Valley Rd.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0481608-EF87-27A0-8818-F588539509C0}"/>
              </a:ext>
            </a:extLst>
          </p:cNvPr>
          <p:cNvCxnSpPr>
            <a:cxnSpLocks/>
          </p:cNvCxnSpPr>
          <p:nvPr/>
        </p:nvCxnSpPr>
        <p:spPr>
          <a:xfrm>
            <a:off x="3441668" y="5917935"/>
            <a:ext cx="30800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067A915-546F-5A4E-203F-2C96A96239BA}"/>
              </a:ext>
            </a:extLst>
          </p:cNvPr>
          <p:cNvCxnSpPr>
            <a:cxnSpLocks/>
          </p:cNvCxnSpPr>
          <p:nvPr/>
        </p:nvCxnSpPr>
        <p:spPr>
          <a:xfrm>
            <a:off x="7106453" y="5871993"/>
            <a:ext cx="30800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2A1325B-07A2-79A4-5FF3-F63560DFF927}"/>
              </a:ext>
            </a:extLst>
          </p:cNvPr>
          <p:cNvSpPr txBox="1"/>
          <p:nvPr/>
        </p:nvSpPr>
        <p:spPr>
          <a:xfrm>
            <a:off x="2675823" y="6147712"/>
            <a:ext cx="8393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Storage Capacity Below Existing Ground Elevation:  67% to 85%</a:t>
            </a:r>
          </a:p>
        </p:txBody>
      </p:sp>
    </p:spTree>
    <p:extLst>
      <p:ext uri="{BB962C8B-B14F-4D97-AF65-F5344CB8AC3E}">
        <p14:creationId xmlns:p14="http://schemas.microsoft.com/office/powerpoint/2010/main" val="15346659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29FEAC-F78D-3B75-F225-67A313EC3E6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1"/>
            <a:ext cx="12192000" cy="68958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ECA33F2-B92A-0AB3-5E4B-3E5370D72DE5}"/>
              </a:ext>
            </a:extLst>
          </p:cNvPr>
          <p:cNvSpPr txBox="1"/>
          <p:nvPr/>
        </p:nvSpPr>
        <p:spPr>
          <a:xfrm>
            <a:off x="7980218" y="4627418"/>
            <a:ext cx="3048000" cy="129266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sng" strike="noStrike" kern="1200" cap="none" spc="0" normalizeH="0" baseline="0" noProof="0" dirty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Option E4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~ 1,610 Acre-Feet Storage Capacity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EADABF-EDFB-316D-E2DB-3ED78D23D054}"/>
              </a:ext>
            </a:extLst>
          </p:cNvPr>
          <p:cNvSpPr txBox="1"/>
          <p:nvPr/>
        </p:nvSpPr>
        <p:spPr>
          <a:xfrm>
            <a:off x="3729925" y="3113619"/>
            <a:ext cx="2067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BPA Easement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9A7188-A961-ACC2-CE62-06DD5B551CCE}"/>
              </a:ext>
            </a:extLst>
          </p:cNvPr>
          <p:cNvSpPr txBox="1"/>
          <p:nvPr/>
        </p:nvSpPr>
        <p:spPr>
          <a:xfrm>
            <a:off x="4919386" y="3577145"/>
            <a:ext cx="1756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~ 47 acres</a:t>
            </a:r>
          </a:p>
        </p:txBody>
      </p:sp>
    </p:spTree>
    <p:extLst>
      <p:ext uri="{BB962C8B-B14F-4D97-AF65-F5344CB8AC3E}">
        <p14:creationId xmlns:p14="http://schemas.microsoft.com/office/powerpoint/2010/main" val="15306447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35F8D56-2DBF-3BC8-021B-14227DFDE7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33763" y="1183907"/>
            <a:ext cx="7358236" cy="4921328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7B3AC5-4562-A97B-4870-A5E241F30B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0436" y="1003647"/>
            <a:ext cx="4493327" cy="4959904"/>
          </a:xfrm>
        </p:spPr>
        <p:txBody>
          <a:bodyPr>
            <a:normAutofit fontScale="77500" lnSpcReduction="20000"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b="1" u="sng" dirty="0">
                <a:solidFill>
                  <a:prstClr val="black"/>
                </a:solidFill>
              </a:rPr>
              <a:t>Why E1?:</a:t>
            </a:r>
          </a:p>
          <a:p>
            <a:pPr marL="91440" lvl="0" indent="-9144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US" sz="2900" dirty="0">
                <a:solidFill>
                  <a:prstClr val="black"/>
                </a:solidFill>
              </a:rPr>
              <a:t>Footprint is outside of BPA Easement</a:t>
            </a:r>
          </a:p>
          <a:p>
            <a:pPr marL="91440" lvl="0" indent="-9144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US" sz="2900" dirty="0">
                <a:solidFill>
                  <a:prstClr val="black"/>
                </a:solidFill>
              </a:rPr>
              <a:t>Compared to Option E4:</a:t>
            </a:r>
          </a:p>
          <a:p>
            <a:pPr marL="182880" lvl="1" indent="-9144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US" sz="2300" dirty="0">
                <a:solidFill>
                  <a:prstClr val="black"/>
                </a:solidFill>
              </a:rPr>
              <a:t>Saves an estimated 3 to 4 years time and $2 to 3 million in costs on design, env. review &amp; permitting</a:t>
            </a:r>
          </a:p>
          <a:p>
            <a:pPr marL="182880" lvl="1" indent="-9144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US" sz="2300" dirty="0">
                <a:solidFill>
                  <a:prstClr val="black"/>
                </a:solidFill>
              </a:rPr>
              <a:t>Saves an estimated $15 million or more on construction (Option 4 includes relocation of BPA infrastructure) </a:t>
            </a:r>
          </a:p>
          <a:p>
            <a:pPr marL="91440" indent="-9144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prstClr val="black"/>
                </a:solidFill>
              </a:rPr>
              <a:t>Two cells could allow for phased construction.</a:t>
            </a:r>
          </a:p>
          <a:p>
            <a:pPr marL="91440" lvl="0" indent="-9144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US" sz="2900" dirty="0">
                <a:solidFill>
                  <a:prstClr val="black"/>
                </a:solidFill>
              </a:rPr>
              <a:t>Does not preclude future expansion to join cells.</a:t>
            </a:r>
          </a:p>
          <a:p>
            <a:pPr marL="91440" lvl="0" indent="-9144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US" sz="2900" dirty="0">
                <a:solidFill>
                  <a:prstClr val="black"/>
                </a:solidFill>
              </a:rPr>
              <a:t>Potential through further design refinements to increase storage capacity to ~ 1,300 Acre-Feet.</a:t>
            </a:r>
          </a:p>
          <a:p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67E6558-16C8-D32F-50A2-6E2C6E4EF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400" y="237303"/>
            <a:ext cx="7476442" cy="602089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en-US" sz="3600" b="1" dirty="0">
                <a:latin typeface="Aptos Display" panose="020B0004020202020204" pitchFamily="34" charset="0"/>
              </a:rPr>
              <a:t>2025 Recommendation—Option E1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953128-315A-ADF4-2EA5-5EA59D7F37D2}"/>
              </a:ext>
            </a:extLst>
          </p:cNvPr>
          <p:cNvSpPr txBox="1"/>
          <p:nvPr/>
        </p:nvSpPr>
        <p:spPr>
          <a:xfrm>
            <a:off x="9687434" y="5132554"/>
            <a:ext cx="2367422" cy="830997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Segoe UI"/>
              </a:rPr>
              <a:t>Option E1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Segoe UI"/>
              </a:rPr>
              <a:t>~ 960 to 1,307 Acre-Feet Storage Capacity</a:t>
            </a:r>
          </a:p>
        </p:txBody>
      </p:sp>
    </p:spTree>
    <p:extLst>
      <p:ext uri="{BB962C8B-B14F-4D97-AF65-F5344CB8AC3E}">
        <p14:creationId xmlns:p14="http://schemas.microsoft.com/office/powerpoint/2010/main" val="26590976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3436B-2311-8215-A853-8F78BA12FB0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5568"/>
                </a:solidFill>
                <a:effectLst/>
                <a:uLnTx/>
                <a:uFillTx/>
                <a:latin typeface="Aptos Display" panose="020B0004020202020204" pitchFamily="34" charset="0"/>
                <a:cs typeface="Segoe UI" panose="020B0502040204020203" pitchFamily="34" charset="0"/>
              </a:rPr>
              <a:t>Next Steps – Reset Design Based on Option E1</a:t>
            </a:r>
            <a:endParaRPr lang="en-US" b="1" dirty="0">
              <a:latin typeface="Aptos Display" panose="020B00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BF1017-7E0C-4737-32DA-4B23DE4CEA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The Consultant Design Team will need to: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100000"/>
              <a:buFont typeface="Myriad Pro" pitchFamily="34" charset="0"/>
              <a:buChar char="–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Further evaluate Option E1 embankment and reservoir design options, including use of fabricated liner for seepage control and adjustments to maximize storage capacity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100000"/>
              <a:buFont typeface="Myriad Pro" pitchFamily="34" charset="0"/>
              <a:buChar char="–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Complete a cost analysis based on the above evaluation with the objective to narrow down the embankment design and allow for selection of a preferred Option E1 configuration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100000"/>
              <a:buFont typeface="Myriad Pro" pitchFamily="34" charset="0"/>
              <a:buChar char="–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Reset the preliminary drawings (30% design) to reflect the preferred Option E1 design configuration after a preferred configuration is selected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Geotechnical engineer will plan for completion of priority explorations needed to support additional design work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55426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D98303-EEC7-65C7-BFF4-8ACD1587A2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5142" cy="68747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E39E73D-6851-D3CE-B660-D7E5BA932FDE}"/>
              </a:ext>
            </a:extLst>
          </p:cNvPr>
          <p:cNvSpPr txBox="1"/>
          <p:nvPr/>
        </p:nvSpPr>
        <p:spPr>
          <a:xfrm>
            <a:off x="3545075" y="6187741"/>
            <a:ext cx="8531887" cy="584775"/>
          </a:xfrm>
          <a:prstGeom prst="rect">
            <a:avLst/>
          </a:prstGeom>
          <a:ln w="38100"/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Key Design Constraints – Reservoir Option E-1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46CDA6-F010-DF28-DAD2-675A3356A709}"/>
              </a:ext>
            </a:extLst>
          </p:cNvPr>
          <p:cNvSpPr txBox="1"/>
          <p:nvPr/>
        </p:nvSpPr>
        <p:spPr>
          <a:xfrm>
            <a:off x="8149549" y="4876800"/>
            <a:ext cx="2289852" cy="830997"/>
          </a:xfrm>
          <a:prstGeom prst="rect">
            <a:avLst/>
          </a:prstGeom>
          <a:ln w="38100"/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Maintain Clearance Between Reservoir and Edge of River Road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B8308C8-B742-A3B8-C6C7-69388EA3A31A}"/>
              </a:ext>
            </a:extLst>
          </p:cNvPr>
          <p:cNvCxnSpPr>
            <a:cxnSpLocks/>
            <a:stCxn id="4" idx="1"/>
          </p:cNvCxnSpPr>
          <p:nvPr/>
        </p:nvCxnSpPr>
        <p:spPr>
          <a:xfrm flipH="1" flipV="1">
            <a:off x="6701747" y="4419600"/>
            <a:ext cx="1447802" cy="872699"/>
          </a:xfrm>
          <a:prstGeom prst="straightConnector1">
            <a:avLst/>
          </a:prstGeom>
          <a:ln w="38100" cap="flat" cmpd="sng" algn="ctr">
            <a:solidFill>
              <a:srgbClr val="2E0B24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EF8A827-40DE-726C-33BD-2544DD69B8DE}"/>
              </a:ext>
            </a:extLst>
          </p:cNvPr>
          <p:cNvCxnSpPr>
            <a:cxnSpLocks/>
            <a:stCxn id="4" idx="0"/>
          </p:cNvCxnSpPr>
          <p:nvPr/>
        </p:nvCxnSpPr>
        <p:spPr>
          <a:xfrm flipH="1" flipV="1">
            <a:off x="8835347" y="3335550"/>
            <a:ext cx="459128" cy="1541250"/>
          </a:xfrm>
          <a:prstGeom prst="straightConnector1">
            <a:avLst/>
          </a:prstGeom>
          <a:ln w="38100" cap="flat" cmpd="sng" algn="ctr">
            <a:solidFill>
              <a:srgbClr val="2E0B24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82D1E37-AEEC-9184-1A82-B559B721532B}"/>
              </a:ext>
            </a:extLst>
          </p:cNvPr>
          <p:cNvSpPr txBox="1"/>
          <p:nvPr/>
        </p:nvSpPr>
        <p:spPr>
          <a:xfrm>
            <a:off x="8012963" y="589490"/>
            <a:ext cx="3434983" cy="830997"/>
          </a:xfrm>
          <a:prstGeom prst="rect">
            <a:avLst/>
          </a:prstGeom>
          <a:ln w="38100"/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Keep Structural Portion of Embankments In Low Probability of Seismic Deformation Area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CB50897-2335-6D92-6135-97C97B90D9AA}"/>
              </a:ext>
            </a:extLst>
          </p:cNvPr>
          <p:cNvCxnSpPr>
            <a:cxnSpLocks/>
            <a:stCxn id="13" idx="1"/>
          </p:cNvCxnSpPr>
          <p:nvPr/>
        </p:nvCxnSpPr>
        <p:spPr>
          <a:xfrm flipH="1">
            <a:off x="6717562" y="1004989"/>
            <a:ext cx="1295401" cy="1434051"/>
          </a:xfrm>
          <a:prstGeom prst="straightConnector1">
            <a:avLst/>
          </a:prstGeom>
          <a:ln w="38100" cap="flat" cmpd="sng" algn="ctr">
            <a:solidFill>
              <a:srgbClr val="2E0B24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C10D4CC-4D6B-D61E-EC29-A3285865BE71}"/>
              </a:ext>
            </a:extLst>
          </p:cNvPr>
          <p:cNvSpPr txBox="1"/>
          <p:nvPr/>
        </p:nvSpPr>
        <p:spPr>
          <a:xfrm>
            <a:off x="304800" y="1700708"/>
            <a:ext cx="1969237" cy="830997"/>
          </a:xfrm>
          <a:prstGeom prst="rect">
            <a:avLst/>
          </a:prstGeom>
          <a:ln w="38100"/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Maintain Clearance Between Reservoir and Top of Bluff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5F02BD5-9045-73A3-8571-626469E776F2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2274037" y="2116207"/>
            <a:ext cx="888263" cy="119753"/>
          </a:xfrm>
          <a:prstGeom prst="straightConnector1">
            <a:avLst/>
          </a:prstGeom>
          <a:ln w="38100" cap="flat" cmpd="sng" algn="ctr">
            <a:solidFill>
              <a:srgbClr val="2E0B24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BAC23EB-C9F2-DDF8-F812-5A91559B593C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2274037" y="2116207"/>
            <a:ext cx="1327520" cy="2150993"/>
          </a:xfrm>
          <a:prstGeom prst="straightConnector1">
            <a:avLst/>
          </a:prstGeom>
          <a:ln w="38100" cap="flat" cmpd="sng" algn="ctr">
            <a:solidFill>
              <a:srgbClr val="2E0B24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7DBF3B3E-FDC7-9984-3461-A6B40C22FC2D}"/>
              </a:ext>
            </a:extLst>
          </p:cNvPr>
          <p:cNvSpPr txBox="1"/>
          <p:nvPr/>
        </p:nvSpPr>
        <p:spPr>
          <a:xfrm>
            <a:off x="8012964" y="1651185"/>
            <a:ext cx="3434982" cy="584775"/>
          </a:xfrm>
          <a:prstGeom prst="rect">
            <a:avLst/>
          </a:prstGeom>
          <a:ln w="38100"/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Maintain Clearances Around BPA Infrastructure, as Specified by BPA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4C9D08E4-804C-B69B-A38F-F8ADF8E9F277}"/>
              </a:ext>
            </a:extLst>
          </p:cNvPr>
          <p:cNvCxnSpPr>
            <a:cxnSpLocks/>
          </p:cNvCxnSpPr>
          <p:nvPr/>
        </p:nvCxnSpPr>
        <p:spPr>
          <a:xfrm flipH="1">
            <a:off x="5937619" y="1966928"/>
            <a:ext cx="2075344" cy="1333600"/>
          </a:xfrm>
          <a:prstGeom prst="straightConnector1">
            <a:avLst/>
          </a:prstGeom>
          <a:ln w="38100" cap="flat" cmpd="sng" algn="ctr">
            <a:solidFill>
              <a:srgbClr val="2E0B24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27426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48680B-C446-4A0C-52CE-B41F32A7FA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7F58FD-9A15-7D1B-C953-36635F0AE9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5142" cy="68747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1CE8054-3D72-278A-D5A3-AF743DF9129B}"/>
              </a:ext>
            </a:extLst>
          </p:cNvPr>
          <p:cNvSpPr txBox="1"/>
          <p:nvPr/>
        </p:nvSpPr>
        <p:spPr>
          <a:xfrm>
            <a:off x="3742501" y="6174521"/>
            <a:ext cx="8334461" cy="584775"/>
          </a:xfrm>
          <a:prstGeom prst="rect">
            <a:avLst/>
          </a:prstGeom>
          <a:ln w="38100"/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Potential Adjustments – Reservoir Option E-1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621E37-A53B-3EFF-5AD8-1D19B32A1C5D}"/>
              </a:ext>
            </a:extLst>
          </p:cNvPr>
          <p:cNvSpPr txBox="1"/>
          <p:nvPr/>
        </p:nvSpPr>
        <p:spPr>
          <a:xfrm>
            <a:off x="8077201" y="4876800"/>
            <a:ext cx="2326447" cy="830997"/>
          </a:xfrm>
          <a:prstGeom prst="rect">
            <a:avLst/>
          </a:prstGeom>
          <a:ln w="38100"/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Shift Edges of Reservoir Embankments Slightly Closer to River Road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99341E8-02B1-52A8-6032-C1158DD66BAD}"/>
              </a:ext>
            </a:extLst>
          </p:cNvPr>
          <p:cNvCxnSpPr>
            <a:cxnSpLocks/>
            <a:stCxn id="4" idx="1"/>
          </p:cNvCxnSpPr>
          <p:nvPr/>
        </p:nvCxnSpPr>
        <p:spPr>
          <a:xfrm flipH="1" flipV="1">
            <a:off x="6629400" y="4419600"/>
            <a:ext cx="1447801" cy="872699"/>
          </a:xfrm>
          <a:prstGeom prst="straightConnector1">
            <a:avLst/>
          </a:prstGeom>
          <a:ln w="38100" cap="flat" cmpd="sng" algn="ctr">
            <a:solidFill>
              <a:srgbClr val="273435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08626E4-448E-8D11-827F-EC0C325F50A7}"/>
              </a:ext>
            </a:extLst>
          </p:cNvPr>
          <p:cNvCxnSpPr>
            <a:cxnSpLocks/>
            <a:stCxn id="4" idx="0"/>
          </p:cNvCxnSpPr>
          <p:nvPr/>
        </p:nvCxnSpPr>
        <p:spPr>
          <a:xfrm flipH="1" flipV="1">
            <a:off x="8610600" y="3437356"/>
            <a:ext cx="629825" cy="1439444"/>
          </a:xfrm>
          <a:prstGeom prst="straightConnector1">
            <a:avLst/>
          </a:prstGeom>
          <a:ln w="38100" cap="flat" cmpd="sng" algn="ctr">
            <a:solidFill>
              <a:srgbClr val="273435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40E6748-4074-C67E-F360-60DCE064B9C9}"/>
              </a:ext>
            </a:extLst>
          </p:cNvPr>
          <p:cNvSpPr txBox="1"/>
          <p:nvPr/>
        </p:nvSpPr>
        <p:spPr>
          <a:xfrm>
            <a:off x="7646109" y="559733"/>
            <a:ext cx="3468368" cy="830997"/>
          </a:xfrm>
          <a:prstGeom prst="rect">
            <a:avLst/>
          </a:prstGeom>
          <a:ln w="38100"/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Adjust Embankment to More Closely Match Boundary of Low Probability of Seismic Deformation Area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1F59ABF-0054-397F-770D-C2F0F108B133}"/>
              </a:ext>
            </a:extLst>
          </p:cNvPr>
          <p:cNvCxnSpPr>
            <a:cxnSpLocks/>
            <a:stCxn id="13" idx="1"/>
          </p:cNvCxnSpPr>
          <p:nvPr/>
        </p:nvCxnSpPr>
        <p:spPr>
          <a:xfrm flipH="1">
            <a:off x="6418279" y="975232"/>
            <a:ext cx="1227830" cy="1310387"/>
          </a:xfrm>
          <a:prstGeom prst="straightConnector1">
            <a:avLst/>
          </a:prstGeom>
          <a:ln w="38100" cap="flat" cmpd="sng" algn="ctr">
            <a:solidFill>
              <a:srgbClr val="273435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91732B21-4599-664F-C923-1CF713899AF9}"/>
              </a:ext>
            </a:extLst>
          </p:cNvPr>
          <p:cNvSpPr txBox="1"/>
          <p:nvPr/>
        </p:nvSpPr>
        <p:spPr>
          <a:xfrm>
            <a:off x="152400" y="1295400"/>
            <a:ext cx="3657600" cy="830997"/>
          </a:xfrm>
          <a:prstGeom prst="rect">
            <a:avLst/>
          </a:prstGeom>
          <a:ln w="38100"/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Adjust Embankment Slopes, As Recommended by Geotechnical Engineers Through Additional Analysis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79A2036-4DD9-A713-5AA0-F59EFED546A6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3810000" y="1710899"/>
            <a:ext cx="914400" cy="879901"/>
          </a:xfrm>
          <a:prstGeom prst="straightConnector1">
            <a:avLst/>
          </a:prstGeom>
          <a:ln w="38100" cap="flat" cmpd="sng" algn="ctr">
            <a:solidFill>
              <a:srgbClr val="273435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B346493-9E1F-2436-C66D-26D063A681A4}"/>
              </a:ext>
            </a:extLst>
          </p:cNvPr>
          <p:cNvCxnSpPr>
            <a:cxnSpLocks/>
            <a:stCxn id="18" idx="2"/>
          </p:cNvCxnSpPr>
          <p:nvPr/>
        </p:nvCxnSpPr>
        <p:spPr>
          <a:xfrm>
            <a:off x="1981200" y="2126397"/>
            <a:ext cx="2438400" cy="1836003"/>
          </a:xfrm>
          <a:prstGeom prst="straightConnector1">
            <a:avLst/>
          </a:prstGeom>
          <a:ln w="38100" cap="flat" cmpd="sng" algn="ctr">
            <a:solidFill>
              <a:srgbClr val="273435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09F3F8D6-0704-AECB-18CD-94E8A30918CF}"/>
              </a:ext>
            </a:extLst>
          </p:cNvPr>
          <p:cNvSpPr txBox="1"/>
          <p:nvPr/>
        </p:nvSpPr>
        <p:spPr>
          <a:xfrm>
            <a:off x="7646109" y="1697630"/>
            <a:ext cx="3681581" cy="584775"/>
          </a:xfrm>
          <a:prstGeom prst="rect">
            <a:avLst/>
          </a:prstGeom>
          <a:ln w="38100"/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Adjust Embankment while Maintaining Clearances Specified by BPA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1A7A5320-39D5-88B3-B9A5-2CD7538B54B3}"/>
              </a:ext>
            </a:extLst>
          </p:cNvPr>
          <p:cNvCxnSpPr>
            <a:cxnSpLocks/>
            <a:stCxn id="31" idx="1"/>
          </p:cNvCxnSpPr>
          <p:nvPr/>
        </p:nvCxnSpPr>
        <p:spPr>
          <a:xfrm flipH="1">
            <a:off x="6325107" y="1990018"/>
            <a:ext cx="1321002" cy="1547412"/>
          </a:xfrm>
          <a:prstGeom prst="straightConnector1">
            <a:avLst/>
          </a:prstGeom>
          <a:ln w="38100" cap="flat" cmpd="sng" algn="ctr">
            <a:solidFill>
              <a:srgbClr val="273435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A69A31A-3E28-DC7C-0F37-C8DAFFE84D0F}"/>
              </a:ext>
            </a:extLst>
          </p:cNvPr>
          <p:cNvCxnSpPr>
            <a:cxnSpLocks/>
            <a:stCxn id="31" idx="1"/>
          </p:cNvCxnSpPr>
          <p:nvPr/>
        </p:nvCxnSpPr>
        <p:spPr>
          <a:xfrm flipH="1">
            <a:off x="6325107" y="1990018"/>
            <a:ext cx="1321002" cy="1168613"/>
          </a:xfrm>
          <a:prstGeom prst="straightConnector1">
            <a:avLst/>
          </a:prstGeom>
          <a:ln w="38100" cap="flat" cmpd="sng" algn="ctr">
            <a:solidFill>
              <a:srgbClr val="273435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E21D79C8-3217-5D1A-3077-F29FEC796C5A}"/>
              </a:ext>
            </a:extLst>
          </p:cNvPr>
          <p:cNvSpPr txBox="1"/>
          <p:nvPr/>
        </p:nvSpPr>
        <p:spPr>
          <a:xfrm>
            <a:off x="152400" y="3674774"/>
            <a:ext cx="2133601" cy="584775"/>
          </a:xfrm>
          <a:prstGeom prst="rect">
            <a:avLst/>
          </a:prstGeom>
          <a:ln w="38100"/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Fine Tune Amount of Freeboard Allowed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92650BE-89F3-A855-F857-DA8DE227B9E5}"/>
              </a:ext>
            </a:extLst>
          </p:cNvPr>
          <p:cNvCxnSpPr>
            <a:cxnSpLocks/>
            <a:stCxn id="23" idx="3"/>
          </p:cNvCxnSpPr>
          <p:nvPr/>
        </p:nvCxnSpPr>
        <p:spPr>
          <a:xfrm>
            <a:off x="2286001" y="3967162"/>
            <a:ext cx="2362199" cy="415498"/>
          </a:xfrm>
          <a:prstGeom prst="straightConnector1">
            <a:avLst/>
          </a:prstGeom>
          <a:ln w="38100" cap="flat" cmpd="sng" algn="ctr">
            <a:solidFill>
              <a:srgbClr val="273435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5F24BBE3-82C2-5FDF-1995-1EFDD3C2F7C0}"/>
              </a:ext>
            </a:extLst>
          </p:cNvPr>
          <p:cNvSpPr txBox="1"/>
          <p:nvPr/>
        </p:nvSpPr>
        <p:spPr>
          <a:xfrm>
            <a:off x="9282062" y="3443046"/>
            <a:ext cx="2326447" cy="584775"/>
          </a:xfrm>
          <a:prstGeom prst="rect">
            <a:avLst/>
          </a:prstGeom>
          <a:ln w="38100"/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Adjust Top and Bottom Elevations of Reservoir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94053E03-796B-A802-6ED2-379DCC2D3A1A}"/>
              </a:ext>
            </a:extLst>
          </p:cNvPr>
          <p:cNvCxnSpPr>
            <a:cxnSpLocks/>
            <a:stCxn id="28" idx="1"/>
          </p:cNvCxnSpPr>
          <p:nvPr/>
        </p:nvCxnSpPr>
        <p:spPr>
          <a:xfrm flipH="1" flipV="1">
            <a:off x="8694305" y="3084939"/>
            <a:ext cx="587757" cy="650495"/>
          </a:xfrm>
          <a:prstGeom prst="straightConnector1">
            <a:avLst/>
          </a:prstGeom>
          <a:ln w="38100" cap="flat" cmpd="sng" algn="ctr">
            <a:solidFill>
              <a:srgbClr val="273435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276D1F6C-3ECF-2513-7989-45F7291D2EFE}"/>
              </a:ext>
            </a:extLst>
          </p:cNvPr>
          <p:cNvCxnSpPr>
            <a:cxnSpLocks/>
            <a:stCxn id="28" idx="1"/>
          </p:cNvCxnSpPr>
          <p:nvPr/>
        </p:nvCxnSpPr>
        <p:spPr>
          <a:xfrm flipH="1">
            <a:off x="6800215" y="3735434"/>
            <a:ext cx="2481847" cy="354391"/>
          </a:xfrm>
          <a:prstGeom prst="straightConnector1">
            <a:avLst/>
          </a:prstGeom>
          <a:ln w="38100" cap="flat" cmpd="sng" algn="ctr">
            <a:solidFill>
              <a:srgbClr val="273435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05074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812A02B-49F0-3D15-B9C8-5783DAE8F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7400" y="609600"/>
            <a:ext cx="5715000" cy="1143000"/>
          </a:xfrm>
        </p:spPr>
        <p:txBody>
          <a:bodyPr/>
          <a:lstStyle/>
          <a:p>
            <a:r>
              <a:rPr lang="en-US" dirty="0"/>
              <a:t>Geotechnical Exploration Plan – Next Steps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2D74431-1C36-440F-9043-9BEB148453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67400" y="1752600"/>
            <a:ext cx="5715000" cy="3962400"/>
          </a:xfrm>
        </p:spPr>
        <p:txBody>
          <a:bodyPr/>
          <a:lstStyle/>
          <a:p>
            <a:r>
              <a:rPr lang="en-US" dirty="0"/>
              <a:t>Schedule and Complete Priority Borings (Those Outlined in Red)</a:t>
            </a:r>
          </a:p>
          <a:p>
            <a:r>
              <a:rPr lang="en-US" dirty="0"/>
              <a:t>Additional Reconnaissance of Bluff Adjacent to Dungeness River</a:t>
            </a:r>
          </a:p>
          <a:p>
            <a:r>
              <a:rPr lang="en-US" dirty="0"/>
              <a:t>Reconnaissance of Landslide Hazards on Hillside to East</a:t>
            </a:r>
          </a:p>
          <a:p>
            <a:r>
              <a:rPr lang="en-US" dirty="0"/>
              <a:t>Review of Liner Options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6E3B251-D65B-6FF9-BE0B-E6369EB434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893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1009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D108D-3F46-9733-0B49-D2C048B0B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99532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sz="3600" b="1" dirty="0">
                <a:solidFill>
                  <a:srgbClr val="005568"/>
                </a:solidFill>
                <a:latin typeface="Aptos Display" panose="020B0004020202020204" pitchFamily="34" charset="0"/>
                <a:cs typeface="Segoe UI" panose="020B0502040204020203" pitchFamily="34" charset="0"/>
              </a:rPr>
              <a:t>Design Schedule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219E9DA-6CA9-208C-C874-774877508E2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87958700"/>
              </p:ext>
            </p:extLst>
          </p:nvPr>
        </p:nvGraphicFramePr>
        <p:xfrm>
          <a:off x="838197" y="1450240"/>
          <a:ext cx="10515597" cy="4404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79285">
                  <a:extLst>
                    <a:ext uri="{9D8B030D-6E8A-4147-A177-3AD203B41FA5}">
                      <a16:colId xmlns:a16="http://schemas.microsoft.com/office/drawing/2014/main" val="3797849617"/>
                    </a:ext>
                  </a:extLst>
                </a:gridCol>
                <a:gridCol w="2300438">
                  <a:extLst>
                    <a:ext uri="{9D8B030D-6E8A-4147-A177-3AD203B41FA5}">
                      <a16:colId xmlns:a16="http://schemas.microsoft.com/office/drawing/2014/main" val="101460269"/>
                    </a:ext>
                  </a:extLst>
                </a:gridCol>
                <a:gridCol w="5135874">
                  <a:extLst>
                    <a:ext uri="{9D8B030D-6E8A-4147-A177-3AD203B41FA5}">
                      <a16:colId xmlns:a16="http://schemas.microsoft.com/office/drawing/2014/main" val="4081304688"/>
                    </a:ext>
                  </a:extLst>
                </a:gridCol>
              </a:tblGrid>
              <a:tr h="368830"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Aptos Display" panose="020B0004020202020204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Aptos Display" panose="020B0004020202020204" pitchFamily="34" charset="0"/>
                          <a:cs typeface="Segoe UI" panose="020B0502040204020203" pitchFamily="34" charset="0"/>
                        </a:rPr>
                        <a:t>Targeted Quarter to Complete Work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Aptos Display" panose="020B0004020202020204" pitchFamily="34" charset="0"/>
                          <a:cs typeface="Segoe UI" panose="020B0502040204020203" pitchFamily="34" charset="0"/>
                        </a:rPr>
                        <a:t>Comment</a:t>
                      </a:r>
                    </a:p>
                    <a:p>
                      <a:pPr algn="ctr"/>
                      <a:endParaRPr lang="en-US" sz="2000" dirty="0">
                        <a:latin typeface="Aptos Display" panose="020B0004020202020204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4292428"/>
                  </a:ext>
                </a:extLst>
              </a:tr>
              <a:tr h="60147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Aptos Display" panose="020B0004020202020204" pitchFamily="34" charset="0"/>
                          <a:ea typeface="+mn-ea"/>
                          <a:cs typeface="Segoe UI" panose="020B0502040204020203" pitchFamily="34" charset="0"/>
                        </a:rPr>
                        <a:t>Revised Preliminary Design</a:t>
                      </a:r>
                    </a:p>
                    <a:p>
                      <a:endParaRPr lang="en-US" sz="2000" dirty="0">
                        <a:latin typeface="Aptos Display" panose="020B0004020202020204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Aptos Display" panose="020B0004020202020204" pitchFamily="34" charset="0"/>
                          <a:cs typeface="Segoe UI" panose="020B0502040204020203" pitchFamily="34" charset="0"/>
                        </a:rPr>
                        <a:t>Q4 2025 to Q1 2026</a:t>
                      </a:r>
                    </a:p>
                    <a:p>
                      <a:endParaRPr lang="en-US" sz="2000" dirty="0">
                        <a:latin typeface="Aptos Display" panose="020B0004020202020204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Aptos Display" panose="020B0004020202020204" pitchFamily="34" charset="0"/>
                          <a:cs typeface="Segoe UI" panose="020B0502040204020203" pitchFamily="34" charset="0"/>
                        </a:rPr>
                        <a:t>Remaining Ecology funding adequate to complete Preliminary Design for Option E1.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3477253"/>
                  </a:ext>
                </a:extLst>
              </a:tr>
              <a:tr h="17342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Aptos Display" panose="020B0004020202020204" pitchFamily="34" charset="0"/>
                          <a:cs typeface="Segoe UI" panose="020B0502040204020203" pitchFamily="34" charset="0"/>
                        </a:rPr>
                        <a:t>Priority Geotechnical Site Investigations &amp; Related Evaluation Work </a:t>
                      </a:r>
                    </a:p>
                    <a:p>
                      <a:endParaRPr lang="en-US" sz="2000" dirty="0">
                        <a:latin typeface="Aptos Display" panose="020B0004020202020204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Aptos Display" panose="020B0004020202020204" pitchFamily="34" charset="0"/>
                          <a:cs typeface="Segoe UI" panose="020B0502040204020203" pitchFamily="34" charset="0"/>
                        </a:rPr>
                        <a:t>Q4 2025</a:t>
                      </a:r>
                    </a:p>
                    <a:p>
                      <a:endParaRPr lang="en-US" sz="2000" dirty="0">
                        <a:latin typeface="Aptos Display" panose="020B0004020202020204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2880" indent="-18288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>
                          <a:latin typeface="Aptos Display" panose="020B0004020202020204" pitchFamily="34" charset="0"/>
                          <a:cs typeface="Segoe UI" panose="020B0502040204020203" pitchFamily="34" charset="0"/>
                        </a:rPr>
                        <a:t>Remaining funding sufficient to cover all or most priority geotechnical work. </a:t>
                      </a:r>
                    </a:p>
                    <a:p>
                      <a:pPr marL="182880" indent="-18288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>
                          <a:latin typeface="Aptos Display" panose="020B0004020202020204" pitchFamily="34" charset="0"/>
                          <a:cs typeface="Segoe UI" panose="020B0502040204020203" pitchFamily="34" charset="0"/>
                        </a:rPr>
                        <a:t>May require Ecology approval to reallocate available funds from other grant tasks (e.g., site cleanup) and/or Phase I FEMA HMPG Award to fully complete this work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7130586"/>
                  </a:ext>
                </a:extLst>
              </a:tr>
              <a:tr h="60147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Aptos Display" panose="020B0004020202020204" pitchFamily="34" charset="0"/>
                          <a:cs typeface="Segoe UI" panose="020B0502040204020203" pitchFamily="34" charset="0"/>
                        </a:rPr>
                        <a:t>Remaining Detailed Design and Permitting </a:t>
                      </a:r>
                    </a:p>
                    <a:p>
                      <a:endParaRPr lang="en-US" sz="2000" dirty="0">
                        <a:latin typeface="Aptos Display" panose="020B0004020202020204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Aptos Display" panose="020B0004020202020204" pitchFamily="34" charset="0"/>
                          <a:cs typeface="Segoe UI" panose="020B0502040204020203" pitchFamily="34" charset="0"/>
                        </a:rPr>
                        <a:t>Q4 2026 to Q1 2027</a:t>
                      </a:r>
                    </a:p>
                    <a:p>
                      <a:endParaRPr lang="en-US" sz="2000" dirty="0">
                        <a:latin typeface="Aptos Display" panose="020B0004020202020204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Aptos Display" panose="020B0004020202020204" pitchFamily="34" charset="0"/>
                          <a:cs typeface="Segoe UI" panose="020B0502040204020203" pitchFamily="34" charset="0"/>
                        </a:rPr>
                        <a:t>Requires Securing Additional Funding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0646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433108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83900-3688-7725-F372-9A2A6A95D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95784"/>
          </a:xfrm>
          <a:solidFill>
            <a:schemeClr val="tx2">
              <a:lumMod val="25000"/>
              <a:lumOff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4000" b="1" dirty="0"/>
              <a:t>Overview of Presentation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F48973-C172-7849-79F6-C4482EBC2C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3789"/>
            <a:ext cx="10515600" cy="4733174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1800"/>
              </a:spcAft>
            </a:pPr>
            <a:r>
              <a:rPr lang="en-US" sz="3200" dirty="0"/>
              <a:t>Dungeness Off-Channel Reservoir (OCR) Project Design Updates</a:t>
            </a:r>
          </a:p>
          <a:p>
            <a:pPr>
              <a:spcAft>
                <a:spcPts val="1800"/>
              </a:spcAft>
            </a:pPr>
            <a:r>
              <a:rPr lang="en-US" sz="3200" dirty="0"/>
              <a:t>Project Funding and Cost Estimate Updates </a:t>
            </a:r>
          </a:p>
          <a:p>
            <a:pPr>
              <a:spcAft>
                <a:spcPts val="1800"/>
              </a:spcAft>
            </a:pPr>
            <a:r>
              <a:rPr lang="en-US" sz="3200" dirty="0"/>
              <a:t>Stormwater Capture and Aquifer Recharge Infiltration Facility (SCARIF) Project Status</a:t>
            </a:r>
          </a:p>
          <a:p>
            <a:pPr>
              <a:spcAft>
                <a:spcPts val="1200"/>
              </a:spcAft>
            </a:pPr>
            <a:r>
              <a:rPr lang="en-US" sz="3200" dirty="0"/>
              <a:t>Other Project Updates</a:t>
            </a:r>
          </a:p>
          <a:p>
            <a:pPr lvl="1">
              <a:spcAft>
                <a:spcPts val="1800"/>
              </a:spcAft>
            </a:pPr>
            <a:r>
              <a:rPr lang="en-US" sz="2800" dirty="0"/>
              <a:t>Old Dump Site Clean-up</a:t>
            </a:r>
          </a:p>
          <a:p>
            <a:pPr lvl="1">
              <a:spcAft>
                <a:spcPts val="1800"/>
              </a:spcAft>
            </a:pPr>
            <a:r>
              <a:rPr lang="en-US" sz="2800" dirty="0"/>
              <a:t>Park and Recreation Planning Efforts</a:t>
            </a:r>
          </a:p>
          <a:p>
            <a:pPr lvl="1">
              <a:spcAft>
                <a:spcPts val="1800"/>
              </a:spcAft>
            </a:pPr>
            <a:endParaRPr lang="en-US" sz="2800" dirty="0"/>
          </a:p>
          <a:p>
            <a:pPr lvl="1">
              <a:spcAft>
                <a:spcPts val="1800"/>
              </a:spcAft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533126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AE432-B53C-E542-6D39-8A8C83DFF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26845"/>
            <a:ext cx="10515600" cy="2002155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b="1" dirty="0"/>
              <a:t>Funding and Cost Estimate Updates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E99654-415C-9ECA-C4E4-6B561C2CCB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611880"/>
            <a:ext cx="10515600" cy="2002155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Dungeness Off-Channel Reservoir (OCR) and Appurtenances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Dungeness OCR Upstream Irrigation System Infrastructure Improvements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Dungeness OCR Downgradient Irrigation System Infrastructure Improvements </a:t>
            </a:r>
          </a:p>
        </p:txBody>
      </p:sp>
    </p:spTree>
    <p:extLst>
      <p:ext uri="{BB962C8B-B14F-4D97-AF65-F5344CB8AC3E}">
        <p14:creationId xmlns:p14="http://schemas.microsoft.com/office/powerpoint/2010/main" val="3648014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D8360-B1EA-3961-59DD-8F5CA7899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9623"/>
            <a:ext cx="10515600" cy="626277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n-US" sz="3600" b="1" dirty="0"/>
              <a:t>Dungeness OCR State Ecology Grant Status (June 2025)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A50C6E45-7824-C84D-7BDE-D5AE90BE9DF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02144504"/>
              </p:ext>
            </p:extLst>
          </p:nvPr>
        </p:nvGraphicFramePr>
        <p:xfrm>
          <a:off x="838200" y="1039529"/>
          <a:ext cx="10769868" cy="51573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91753">
                  <a:extLst>
                    <a:ext uri="{9D8B030D-6E8A-4147-A177-3AD203B41FA5}">
                      <a16:colId xmlns:a16="http://schemas.microsoft.com/office/drawing/2014/main" val="2921004410"/>
                    </a:ext>
                  </a:extLst>
                </a:gridCol>
                <a:gridCol w="1308321">
                  <a:extLst>
                    <a:ext uri="{9D8B030D-6E8A-4147-A177-3AD203B41FA5}">
                      <a16:colId xmlns:a16="http://schemas.microsoft.com/office/drawing/2014/main" val="2145849598"/>
                    </a:ext>
                  </a:extLst>
                </a:gridCol>
                <a:gridCol w="1530417">
                  <a:extLst>
                    <a:ext uri="{9D8B030D-6E8A-4147-A177-3AD203B41FA5}">
                      <a16:colId xmlns:a16="http://schemas.microsoft.com/office/drawing/2014/main" val="142541710"/>
                    </a:ext>
                  </a:extLst>
                </a:gridCol>
                <a:gridCol w="4639377">
                  <a:extLst>
                    <a:ext uri="{9D8B030D-6E8A-4147-A177-3AD203B41FA5}">
                      <a16:colId xmlns:a16="http://schemas.microsoft.com/office/drawing/2014/main" val="2070476782"/>
                    </a:ext>
                  </a:extLst>
                </a:gridCol>
              </a:tblGrid>
              <a:tr h="62739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Task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Grant Budget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Remaining</a:t>
                      </a:r>
                    </a:p>
                    <a:p>
                      <a:pPr algn="ctr"/>
                      <a:r>
                        <a:rPr lang="en-US" sz="1800">
                          <a:latin typeface="+mn-lt"/>
                        </a:rPr>
                        <a:t>(June 2025)</a:t>
                      </a:r>
                      <a:endParaRPr lang="en-US" sz="1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n-lt"/>
                        </a:rPr>
                        <a:t>Status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6047051"/>
                  </a:ext>
                </a:extLst>
              </a:tr>
              <a:tr h="358512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+mn-lt"/>
                        </a:rPr>
                        <a:t>Project Management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+mn-lt"/>
                        </a:rPr>
                        <a:t>$385,877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+mn-lt"/>
                        </a:rPr>
                        <a:t>$29,224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+mn-lt"/>
                        </a:rPr>
                        <a:t>Ongoing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1259291"/>
                  </a:ext>
                </a:extLst>
              </a:tr>
              <a:tr h="358512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+mn-lt"/>
                        </a:rPr>
                        <a:t>Property Appraisal Related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+mn-lt"/>
                        </a:rPr>
                        <a:t>$75,000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+mn-lt"/>
                        </a:rPr>
                        <a:t>$9,842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+mn-lt"/>
                        </a:rPr>
                        <a:t>Completed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8493770"/>
                  </a:ext>
                </a:extLst>
              </a:tr>
              <a:tr h="358512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+mn-lt"/>
                        </a:rPr>
                        <a:t>Design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+mn-lt"/>
                        </a:rPr>
                        <a:t>$2,900,300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+mn-lt"/>
                        </a:rPr>
                        <a:t>$619,227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+mn-lt"/>
                        </a:rPr>
                        <a:t>In Progress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8218948"/>
                  </a:ext>
                </a:extLst>
              </a:tr>
              <a:tr h="358512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+mn-lt"/>
                        </a:rPr>
                        <a:t>Permitting &amp; Related Work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+mn-lt"/>
                        </a:rPr>
                        <a:t>$156,727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+mn-lt"/>
                        </a:rPr>
                        <a:t>$73,790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+mn-lt"/>
                        </a:rPr>
                        <a:t>On Hold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9231273"/>
                  </a:ext>
                </a:extLst>
              </a:tr>
              <a:tr h="627396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+mn-lt"/>
                        </a:rPr>
                        <a:t>Outreach, Coordination, &amp; Water Rights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+mn-lt"/>
                        </a:rPr>
                        <a:t>$334,950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+mn-lt"/>
                        </a:rPr>
                        <a:t>$24,608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+mn-lt"/>
                        </a:rPr>
                        <a:t>Ongoing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3326831"/>
                  </a:ext>
                </a:extLst>
              </a:tr>
              <a:tr h="670377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+mn-lt"/>
                        </a:rPr>
                        <a:t> Land Acquisition, Dump Site Cleanup, &amp; Related Work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+mn-lt"/>
                        </a:rPr>
                        <a:t>$1,765,000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+mn-lt"/>
                        </a:rPr>
                        <a:t>$391,032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1440" indent="-9144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latin typeface="+mn-lt"/>
                        </a:rPr>
                        <a:t>Acquisition completed  ($1,240,100)</a:t>
                      </a:r>
                    </a:p>
                    <a:p>
                      <a:pPr marL="91440" indent="-9144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latin typeface="+mn-lt"/>
                        </a:rPr>
                        <a:t>Dump Site Clean-up (awarded – Start in July)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7814027"/>
                  </a:ext>
                </a:extLst>
              </a:tr>
              <a:tr h="627396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+mn-lt"/>
                        </a:rPr>
                        <a:t>Water Quality Monitoring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+mn-lt"/>
                        </a:rPr>
                        <a:t>$70,000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+mn-lt"/>
                        </a:rPr>
                        <a:t>$57,370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+mn-lt"/>
                        </a:rPr>
                        <a:t>In Progress – Sampling of current irrigation system water quality for base line.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5371140"/>
                  </a:ext>
                </a:extLst>
              </a:tr>
              <a:tr h="627396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+mn-lt"/>
                        </a:rPr>
                        <a:t>Supplemental Cultural Resources Review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+mn-lt"/>
                        </a:rPr>
                        <a:t>$5,000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+mn-lt"/>
                        </a:rPr>
                        <a:t>$5,000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+mn-lt"/>
                        </a:rPr>
                        <a:t>If Needed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2295808"/>
                  </a:ext>
                </a:extLst>
              </a:tr>
              <a:tr h="463611"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>
                          <a:latin typeface="+mn-lt"/>
                        </a:rPr>
                        <a:t>TOTALS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+mn-lt"/>
                        </a:rPr>
                        <a:t>$5,692,854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+mn-lt"/>
                        </a:rPr>
                        <a:t>$1,210,093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89384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56678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2A16C1-CFAF-8EA8-DD7B-5B01C60A0D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D6199E48-373B-C765-5F3C-298BB282A53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17285981"/>
              </p:ext>
            </p:extLst>
          </p:nvPr>
        </p:nvGraphicFramePr>
        <p:xfrm>
          <a:off x="579149" y="1061185"/>
          <a:ext cx="10824154" cy="3718560"/>
        </p:xfrm>
        <a:graphic>
          <a:graphicData uri="http://schemas.openxmlformats.org/drawingml/2006/table">
            <a:tbl>
              <a:tblPr firstRow="1" bandRow="1"/>
              <a:tblGrid>
                <a:gridCol w="3011074">
                  <a:extLst>
                    <a:ext uri="{9D8B030D-6E8A-4147-A177-3AD203B41FA5}">
                      <a16:colId xmlns:a16="http://schemas.microsoft.com/office/drawing/2014/main" val="1624348705"/>
                    </a:ext>
                  </a:extLst>
                </a:gridCol>
                <a:gridCol w="2723950">
                  <a:extLst>
                    <a:ext uri="{9D8B030D-6E8A-4147-A177-3AD203B41FA5}">
                      <a16:colId xmlns:a16="http://schemas.microsoft.com/office/drawing/2014/main" val="2098146604"/>
                    </a:ext>
                  </a:extLst>
                </a:gridCol>
                <a:gridCol w="2608446">
                  <a:extLst>
                    <a:ext uri="{9D8B030D-6E8A-4147-A177-3AD203B41FA5}">
                      <a16:colId xmlns:a16="http://schemas.microsoft.com/office/drawing/2014/main" val="1381188818"/>
                    </a:ext>
                  </a:extLst>
                </a:gridCol>
                <a:gridCol w="2480684">
                  <a:extLst>
                    <a:ext uri="{9D8B030D-6E8A-4147-A177-3AD203B41FA5}">
                      <a16:colId xmlns:a16="http://schemas.microsoft.com/office/drawing/2014/main" val="1435166344"/>
                    </a:ext>
                  </a:extLst>
                </a:gridCol>
              </a:tblGrid>
              <a:tr h="85601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9pPr>
                    </a:lstStyle>
                    <a:p>
                      <a:pPr algn="ctr"/>
                      <a:endParaRPr lang="en-US" sz="2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69BB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9pPr>
                    </a:lstStyle>
                    <a:p>
                      <a:pPr algn="ctr"/>
                      <a:r>
                        <a:rPr lang="en-US" sz="2000" dirty="0"/>
                        <a:t>Estimated Remaining Design Costs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69BB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9pPr>
                    </a:lstStyle>
                    <a:p>
                      <a:pPr algn="ctr"/>
                      <a:r>
                        <a:rPr lang="en-US" sz="2000" dirty="0"/>
                        <a:t>Estimated Remaining Grant Funding for Design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69BB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</a:defRPr>
                      </a:lvl9pPr>
                    </a:lstStyle>
                    <a:p>
                      <a:pPr algn="ctr"/>
                      <a:r>
                        <a:rPr lang="en-US" sz="2000" dirty="0"/>
                        <a:t>Estimated Funding Gap for Design</a:t>
                      </a:r>
                      <a:r>
                        <a:rPr lang="en-US" sz="2000" b="1" i="0" kern="1200" dirty="0">
                          <a:solidFill>
                            <a:srgbClr val="FF0000"/>
                          </a:solidFill>
                          <a:latin typeface="Segoe UI"/>
                          <a:ea typeface="+mn-ea"/>
                          <a:cs typeface="+mn-cs"/>
                        </a:rPr>
                        <a:t>*</a:t>
                      </a:r>
                      <a:endParaRPr lang="en-US" sz="2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69B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0923914"/>
                  </a:ext>
                </a:extLst>
              </a:tr>
              <a:tr h="59921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000" b="0" i="1" kern="1200" dirty="0">
                          <a:solidFill>
                            <a:schemeClr val="dk1"/>
                          </a:solidFill>
                          <a:latin typeface="Segoe UI"/>
                          <a:ea typeface="+mn-ea"/>
                          <a:cs typeface="+mn-cs"/>
                        </a:rPr>
                        <a:t>Option E1 Preliminary Design &amp; Related Priority Geotechnical Work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69BB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000" b="0" kern="1200" dirty="0">
                          <a:solidFill>
                            <a:schemeClr val="dk1"/>
                          </a:solidFill>
                          <a:latin typeface="Segoe UI"/>
                          <a:ea typeface="+mn-ea"/>
                          <a:cs typeface="+mn-cs"/>
                        </a:rPr>
                        <a:t>$738,000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69BB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en-US" sz="2000" b="0" kern="1200" dirty="0">
                          <a:solidFill>
                            <a:schemeClr val="dk1"/>
                          </a:solidFill>
                          <a:latin typeface="Segoe UI"/>
                          <a:ea typeface="+mn-ea"/>
                          <a:cs typeface="+mn-cs"/>
                        </a:rPr>
                        <a:t>~ $619,000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69BB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en-US" sz="2000" b="0" kern="1200" dirty="0">
                          <a:solidFill>
                            <a:schemeClr val="dk1"/>
                          </a:solidFill>
                          <a:latin typeface="Segoe UI"/>
                          <a:ea typeface="+mn-ea"/>
                          <a:cs typeface="+mn-cs"/>
                        </a:rPr>
                        <a:t>$119,000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963111"/>
                  </a:ext>
                </a:extLst>
              </a:tr>
              <a:tr h="59921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r>
                        <a:rPr lang="en-US" sz="2000" b="0" i="1" dirty="0"/>
                        <a:t>Detailed Design &amp; Permitting Related Work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69BB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en-US" sz="2000" b="0" kern="1200" dirty="0">
                          <a:solidFill>
                            <a:schemeClr val="dk1"/>
                          </a:solidFill>
                          <a:latin typeface="Segoe UI"/>
                          <a:ea typeface="+mn-ea"/>
                          <a:cs typeface="+mn-cs"/>
                        </a:rPr>
                        <a:t>$1,103,000 to $1,453,000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69BB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marL="0" indent="0" algn="ctr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en-US" sz="2000" b="0" kern="1200" dirty="0">
                          <a:solidFill>
                            <a:schemeClr val="dk1"/>
                          </a:solidFill>
                          <a:latin typeface="Segoe UI"/>
                          <a:ea typeface="+mn-ea"/>
                          <a:cs typeface="+mn-cs"/>
                        </a:rPr>
                        <a:t>~$74,000 </a:t>
                      </a:r>
                      <a:r>
                        <a:rPr lang="en-US" sz="2000" b="0" i="1" kern="1200" dirty="0">
                          <a:solidFill>
                            <a:schemeClr val="dk1"/>
                          </a:solidFill>
                          <a:latin typeface="Segoe UI"/>
                          <a:ea typeface="+mn-ea"/>
                          <a:cs typeface="+mn-cs"/>
                        </a:rPr>
                        <a:t>(For Permitting Task)</a:t>
                      </a:r>
                    </a:p>
                    <a:p>
                      <a:pPr marL="0" indent="0" algn="ctr" defTabSz="914400" rtl="0" eaLnBrk="1" latinLnBrk="0" hangingPunct="1">
                        <a:buFont typeface="Arial" panose="020B0604020202020204" pitchFamily="34" charset="0"/>
                        <a:buNone/>
                      </a:pPr>
                      <a:endParaRPr lang="en-US" sz="2000" b="0" kern="1200" dirty="0">
                        <a:solidFill>
                          <a:schemeClr val="dk1"/>
                        </a:solidFill>
                        <a:latin typeface="Segoe UI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69BB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000" b="0" kern="1200" dirty="0">
                          <a:solidFill>
                            <a:schemeClr val="dk1"/>
                          </a:solidFill>
                          <a:latin typeface="Segoe UI"/>
                          <a:ea typeface="+mn-ea"/>
                          <a:cs typeface="+mn-cs"/>
                        </a:rPr>
                        <a:t>$1,103,000 to  $1,453,000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9890642"/>
                  </a:ext>
                </a:extLst>
              </a:tr>
              <a:tr h="599210"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2000" b="1" kern="1200" dirty="0">
                          <a:solidFill>
                            <a:schemeClr val="dk1"/>
                          </a:solidFill>
                          <a:latin typeface="Segoe UI"/>
                          <a:ea typeface="+mn-ea"/>
                          <a:cs typeface="+mn-cs"/>
                        </a:rPr>
                        <a:t>TOTALS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69BB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000" b="1" kern="1200" dirty="0">
                          <a:solidFill>
                            <a:schemeClr val="dk1"/>
                          </a:solidFill>
                          <a:latin typeface="Segoe UI"/>
                          <a:ea typeface="+mn-ea"/>
                          <a:cs typeface="+mn-cs"/>
                        </a:rPr>
                        <a:t>$1,841,000 to $2,191,000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69BB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en-US" sz="2000" b="1" kern="1200" dirty="0">
                          <a:solidFill>
                            <a:schemeClr val="dk1"/>
                          </a:solidFill>
                          <a:latin typeface="Segoe UI"/>
                          <a:ea typeface="+mn-ea"/>
                          <a:cs typeface="+mn-cs"/>
                        </a:rPr>
                        <a:t>~ $693,000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69BB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en-US" sz="2000" b="1" kern="1200" dirty="0">
                          <a:solidFill>
                            <a:schemeClr val="dk1"/>
                          </a:solidFill>
                          <a:latin typeface="Segoe UI"/>
                          <a:ea typeface="+mn-ea"/>
                          <a:cs typeface="+mn-cs"/>
                        </a:rPr>
                        <a:t>$1,148,000 to $1,498,000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311877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5987CB23-B46B-5B01-6ADA-5274FC56D110}"/>
              </a:ext>
            </a:extLst>
          </p:cNvPr>
          <p:cNvSpPr txBox="1"/>
          <p:nvPr/>
        </p:nvSpPr>
        <p:spPr>
          <a:xfrm>
            <a:off x="596322" y="4474945"/>
            <a:ext cx="11595678" cy="204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*</a:t>
            </a:r>
            <a:r>
              <a:rPr lang="en-US" b="1" u="sng" dirty="0">
                <a:solidFill>
                  <a:schemeClr val="dk1"/>
                </a:solidFill>
              </a:rPr>
              <a:t>Potential Funding Sources:</a:t>
            </a:r>
          </a:p>
          <a:p>
            <a:pPr marL="228600" lvl="1" indent="-9144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kern="12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$150,000 FEMA Hazard Mitigation Grant Proposal. </a:t>
            </a:r>
            <a:r>
              <a:rPr lang="en-US" i="1" kern="12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(Pending Phase 1 Request)</a:t>
            </a:r>
          </a:p>
          <a:p>
            <a:pPr marL="228600" lvl="1" indent="-9144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dk1"/>
                </a:solidFill>
              </a:rPr>
              <a:t>Reallocate available funds from other grant tasks.  Estimate between $100 to 180K may be available mostly from cleanup of dump site grant task. </a:t>
            </a:r>
            <a:r>
              <a:rPr lang="en-US" i="1" dirty="0">
                <a:solidFill>
                  <a:schemeClr val="dk1"/>
                </a:solidFill>
              </a:rPr>
              <a:t>(Requires Ecology approval)</a:t>
            </a:r>
          </a:p>
          <a:p>
            <a:pPr marL="228600" lvl="1" indent="-9144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dk1"/>
                </a:solidFill>
              </a:rPr>
              <a:t>Request reallocation of state construction funding award to support design phase. (Requires Ecology approval)</a:t>
            </a:r>
          </a:p>
          <a:p>
            <a:pPr marL="228600" lvl="1" indent="-9144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dk1"/>
                </a:solidFill>
              </a:rPr>
              <a:t>Other Funding (e.g., new grants)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309AFB7-F823-E511-3BBB-98380DE9B6E3}"/>
              </a:ext>
            </a:extLst>
          </p:cNvPr>
          <p:cNvSpPr txBox="1">
            <a:spLocks/>
          </p:cNvSpPr>
          <p:nvPr/>
        </p:nvSpPr>
        <p:spPr>
          <a:xfrm>
            <a:off x="733426" y="252657"/>
            <a:ext cx="10515600" cy="675197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/>
              <a:t>Option E1—Reset OCR Design &amp; Permitting Work  </a:t>
            </a:r>
            <a:r>
              <a:rPr lang="en-US" sz="2400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208301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BB605-7600-AB58-22B6-92D665D6B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57283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b="1" dirty="0">
                <a:latin typeface="Aptos Display" panose="020B0004020202020204" pitchFamily="34" charset="0"/>
              </a:rPr>
              <a:t>Contract Amendments Needed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4FB6E0-B39C-E98B-31C9-FA2A142331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4914"/>
            <a:ext cx="10515600" cy="4762049"/>
          </a:xfr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Request Grant Contract Amendment from Ecology to: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100000"/>
              <a:buFont typeface="Myriad Pro" pitchFamily="34" charset="0"/>
              <a:buChar char="–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Reallocate savings from other grant tasks to support design work and further outreach and water rights efforts.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100000"/>
              <a:buFont typeface="Myriad Pro" pitchFamily="34" charset="0"/>
              <a:buChar char="–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Shift part of construction grant awards to support completion of design and related support work (including outreach, water rights)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100000"/>
              <a:buFont typeface="Myriad Pro" pitchFamily="34" charset="0"/>
              <a:buChar char="–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Request an additional one-year time extension (to March 31, 2027)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100000"/>
              <a:buFont typeface="Myriad Pro" pitchFamily="34" charset="0"/>
              <a:buChar char="–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If above not approved, work with Ecology on scope of work to complete (e.g., Option E1 Preliminary Design) based on remaining budget and grant timeline.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Amend contract with Anchor QEA to reset scope of work and also, a time extension.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80241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E1EF96-0370-4AA4-F1B3-3640DD20FF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CEFCEC-4250-7762-DCF7-B58BE7541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329" y="241875"/>
            <a:ext cx="10786734" cy="1180525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sz="3600" b="1" dirty="0">
                <a:latin typeface="Aptos Display" panose="020B0004020202020204" pitchFamily="34" charset="0"/>
              </a:rPr>
              <a:t>Off-Channel Reservoir &amp; Appurtenances Construction </a:t>
            </a:r>
            <a:r>
              <a:rPr lang="en-US" sz="3600" b="1" i="1" dirty="0">
                <a:latin typeface="Aptos Display" panose="020B0004020202020204" pitchFamily="34" charset="0"/>
              </a:rPr>
              <a:t>Latest </a:t>
            </a:r>
            <a:r>
              <a:rPr lang="en-US" sz="3200" b="1" i="1" dirty="0">
                <a:latin typeface="Aptos Display" panose="020B0004020202020204" pitchFamily="34" charset="0"/>
              </a:rPr>
              <a:t>Cost Estimate </a:t>
            </a:r>
            <a:r>
              <a:rPr lang="en-US" sz="3200" i="1" dirty="0">
                <a:latin typeface="Aptos Display" panose="020B0004020202020204" pitchFamily="34" charset="0"/>
              </a:rPr>
              <a:t> 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2129ED43-4945-828A-8800-AF1EEA2ECF8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10657199"/>
              </p:ext>
            </p:extLst>
          </p:nvPr>
        </p:nvGraphicFramePr>
        <p:xfrm>
          <a:off x="641685" y="1546117"/>
          <a:ext cx="10882986" cy="3078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8614">
                  <a:extLst>
                    <a:ext uri="{9D8B030D-6E8A-4147-A177-3AD203B41FA5}">
                      <a16:colId xmlns:a16="http://schemas.microsoft.com/office/drawing/2014/main" val="1624348705"/>
                    </a:ext>
                  </a:extLst>
                </a:gridCol>
                <a:gridCol w="1472665">
                  <a:extLst>
                    <a:ext uri="{9D8B030D-6E8A-4147-A177-3AD203B41FA5}">
                      <a16:colId xmlns:a16="http://schemas.microsoft.com/office/drawing/2014/main" val="2098146604"/>
                    </a:ext>
                  </a:extLst>
                </a:gridCol>
                <a:gridCol w="2213811">
                  <a:extLst>
                    <a:ext uri="{9D8B030D-6E8A-4147-A177-3AD203B41FA5}">
                      <a16:colId xmlns:a16="http://schemas.microsoft.com/office/drawing/2014/main" val="2516296339"/>
                    </a:ext>
                  </a:extLst>
                </a:gridCol>
                <a:gridCol w="6047896">
                  <a:extLst>
                    <a:ext uri="{9D8B030D-6E8A-4147-A177-3AD203B41FA5}">
                      <a16:colId xmlns:a16="http://schemas.microsoft.com/office/drawing/2014/main" val="143516634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Current Cost Estimate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Pending Grant Funding</a:t>
                      </a:r>
                    </a:p>
                    <a:p>
                      <a:pPr algn="ctr"/>
                      <a:r>
                        <a:rPr lang="en-US" sz="1800" dirty="0"/>
                        <a:t> </a:t>
                      </a:r>
                      <a:r>
                        <a:rPr lang="en-US" sz="1800" i="1" dirty="0"/>
                        <a:t>(Not Yet Secured)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 **</a:t>
                      </a:r>
                      <a:endParaRPr lang="en-US" sz="1800" i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Pending Funding Source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**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09239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Option E1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$36,600,000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$33,942,387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**</a:t>
                      </a:r>
                      <a:endParaRPr lang="en-US" sz="1800" b="1" i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1440" indent="-91440" algn="l" defTabSz="914400" rtl="0" eaLnBrk="1" latinLnBrk="0" hangingPunct="1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800" i="0" dirty="0"/>
                        <a:t>$2,275,699: 2020 State Ecology Streamflow Restoration Grant </a:t>
                      </a:r>
                      <a:r>
                        <a:rPr lang="en-US" sz="1800" b="1" i="1" dirty="0"/>
                        <a:t>(Awarded – Need to Complete Design Prior to Secure Funds) </a:t>
                      </a:r>
                    </a:p>
                    <a:p>
                      <a:pPr marL="91440" marR="0" lvl="0" indent="-9144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i="0" dirty="0"/>
                        <a:t>$1,680,000: 2022 State Ecology Streamflow Restoration Grant </a:t>
                      </a:r>
                      <a:r>
                        <a:rPr lang="en-US" sz="1800" b="1" i="1" dirty="0"/>
                        <a:t>(Awarded – Need to Complete Design Prior to Secure Funds) </a:t>
                      </a:r>
                    </a:p>
                    <a:p>
                      <a:pPr marL="91440" indent="-91440" algn="l" defTabSz="914400" rtl="0" eaLnBrk="1" latinLnBrk="0" hangingPunct="1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800" i="0" dirty="0"/>
                        <a:t>$29,986,688: Federal Emergency Management Agency (FEMA) Hazard Mitigation Grant Program (HMGP) </a:t>
                      </a:r>
                      <a:r>
                        <a:rPr lang="en-US" sz="1800" b="1" i="1" dirty="0"/>
                        <a:t>(Under Review)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635770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B2A3D904-99F1-0E6A-638B-30BA231A8D1A}"/>
              </a:ext>
            </a:extLst>
          </p:cNvPr>
          <p:cNvSpPr txBox="1"/>
          <p:nvPr/>
        </p:nvSpPr>
        <p:spPr>
          <a:xfrm>
            <a:off x="667329" y="4849823"/>
            <a:ext cx="11099798" cy="109260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>
                <a:solidFill>
                  <a:srgbClr val="FF0000"/>
                </a:solidFill>
              </a:rPr>
              <a:t>*</a:t>
            </a:r>
            <a:r>
              <a:rPr lang="en-US" sz="2000" dirty="0"/>
              <a:t>Construction cost estimates to be refined as design moves forward.  </a:t>
            </a:r>
          </a:p>
          <a:p>
            <a:pPr>
              <a:spcAft>
                <a:spcPts val="600"/>
              </a:spcAft>
            </a:pPr>
            <a:r>
              <a:rPr lang="en-US" sz="2000" b="1" dirty="0">
                <a:solidFill>
                  <a:srgbClr val="FF0000"/>
                </a:solidFill>
              </a:rPr>
              <a:t>**</a:t>
            </a:r>
            <a:r>
              <a:rPr lang="en-US" sz="2000" dirty="0"/>
              <a:t>The two state grants totaling ~ $3.9 million have been awarded but are not under contract. The County’s ~ $30 million FEMA HMGP grant application is pending review for funding.  </a:t>
            </a:r>
          </a:p>
        </p:txBody>
      </p:sp>
    </p:spTree>
    <p:extLst>
      <p:ext uri="{BB962C8B-B14F-4D97-AF65-F5344CB8AC3E}">
        <p14:creationId xmlns:p14="http://schemas.microsoft.com/office/powerpoint/2010/main" val="36205201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E79A0-9CC8-E79B-650A-D609A7815223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Aptos Display" panose="020B0004020202020204" pitchFamily="34" charset="0"/>
              </a:rPr>
              <a:t>Dungeness Off-Channel Reservoir (OCR)</a:t>
            </a:r>
            <a:br>
              <a:rPr lang="en-US" sz="4000" b="1" dirty="0">
                <a:latin typeface="Aptos Display" panose="020B0004020202020204" pitchFamily="34" charset="0"/>
              </a:rPr>
            </a:br>
            <a:r>
              <a:rPr lang="en-US" sz="3200" b="1" i="1" dirty="0">
                <a:latin typeface="Aptos Display" panose="020B0004020202020204" pitchFamily="34" charset="0"/>
              </a:rPr>
              <a:t>Current Construction Funding Gap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D2399A-006C-C71A-329B-7C590C658C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182880" indent="-182880">
              <a:spcAft>
                <a:spcPts val="600"/>
              </a:spcAft>
            </a:pPr>
            <a:r>
              <a:rPr lang="en-US" dirty="0"/>
              <a:t>County </a:t>
            </a:r>
            <a:r>
              <a:rPr lang="en-US" b="1" i="1" dirty="0"/>
              <a:t>must complete design </a:t>
            </a:r>
            <a:r>
              <a:rPr lang="en-US" dirty="0"/>
              <a:t>to be eligible for the ~ $3.9 million in awarded state grant funding for OCR Construction</a:t>
            </a:r>
          </a:p>
          <a:p>
            <a:pPr marL="182880" indent="-182880">
              <a:spcAft>
                <a:spcPts val="600"/>
              </a:spcAft>
            </a:pPr>
            <a:r>
              <a:rPr lang="en-US" dirty="0"/>
              <a:t>The County’s ~ $30 million FEMA HMPG grant application remains under review and </a:t>
            </a:r>
            <a:r>
              <a:rPr lang="en-US" b="1" i="1" dirty="0"/>
              <a:t>MAY NOT </a:t>
            </a:r>
            <a:r>
              <a:rPr lang="en-US" dirty="0"/>
              <a:t>be funded. </a:t>
            </a:r>
          </a:p>
          <a:p>
            <a:pPr marL="640080" lvl="1" indent="-182880">
              <a:spcAft>
                <a:spcPts val="600"/>
              </a:spcAft>
            </a:pPr>
            <a:r>
              <a:rPr lang="en-US" dirty="0"/>
              <a:t>If selected for funding, award consideration would be phased:  </a:t>
            </a:r>
          </a:p>
          <a:p>
            <a:pPr marL="1097280" lvl="2" indent="-182880">
              <a:spcAft>
                <a:spcPts val="600"/>
              </a:spcAft>
            </a:pPr>
            <a:r>
              <a:rPr lang="en-US" dirty="0"/>
              <a:t>Phase 1 (Pre-Construction Work/Costs)  [Requested:  $150,000] </a:t>
            </a:r>
          </a:p>
          <a:p>
            <a:pPr marL="1097280" lvl="2" indent="-182880">
              <a:spcAft>
                <a:spcPts val="600"/>
              </a:spcAft>
            </a:pPr>
            <a:r>
              <a:rPr lang="en-US" dirty="0"/>
              <a:t>Phase 2 (Construction) </a:t>
            </a:r>
          </a:p>
          <a:p>
            <a:pPr marL="182880" indent="-182880">
              <a:spcAft>
                <a:spcPts val="600"/>
              </a:spcAft>
            </a:pPr>
            <a:r>
              <a:rPr lang="en-US" dirty="0"/>
              <a:t>Current Estimated Funding Gap </a:t>
            </a:r>
          </a:p>
          <a:p>
            <a:pPr marL="640080" lvl="1" indent="-182880">
              <a:spcAft>
                <a:spcPts val="600"/>
              </a:spcAft>
            </a:pPr>
            <a:r>
              <a:rPr lang="en-US" dirty="0"/>
              <a:t>If Pending State and Federal Grants Secured =   </a:t>
            </a:r>
            <a:r>
              <a:rPr lang="en-US" b="1" dirty="0"/>
              <a:t>~ $4 </a:t>
            </a:r>
            <a:r>
              <a:rPr lang="en-US" b="1" cap="all" dirty="0"/>
              <a:t>Million</a:t>
            </a:r>
            <a:r>
              <a:rPr lang="en-US" b="1" dirty="0"/>
              <a:t> </a:t>
            </a:r>
            <a:r>
              <a:rPr lang="en-US" i="1" dirty="0"/>
              <a:t>(assumes Ecology approves shift of ~ $1.4 million from construction award to complete design).</a:t>
            </a:r>
          </a:p>
          <a:p>
            <a:pPr marL="640080" lvl="1" indent="-182880">
              <a:spcAft>
                <a:spcPts val="600"/>
              </a:spcAft>
            </a:pPr>
            <a:r>
              <a:rPr lang="en-US" i="1" dirty="0"/>
              <a:t>If FEMA HMGP Not Awarded = </a:t>
            </a:r>
            <a:r>
              <a:rPr lang="en-US" b="1" dirty="0"/>
              <a:t>~ $34.1 </a:t>
            </a:r>
            <a:r>
              <a:rPr lang="en-US" b="1" cap="all" dirty="0"/>
              <a:t>Million</a:t>
            </a:r>
          </a:p>
          <a:p>
            <a:pPr marL="182880" indent="-182880" algn="ctr">
              <a:spcAft>
                <a:spcPts val="600"/>
              </a:spcAft>
            </a:pPr>
            <a:r>
              <a:rPr lang="en-US" i="1" dirty="0">
                <a:solidFill>
                  <a:srgbClr val="C00000"/>
                </a:solidFill>
                <a:highlight>
                  <a:srgbClr val="FFFF00"/>
                </a:highlight>
              </a:rPr>
              <a:t>Additional  funding will need to be identified and obtained.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37716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DA13C-27BA-D937-9939-85398F45F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556" y="246526"/>
            <a:ext cx="7346851" cy="1026925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sz="3600" b="1" dirty="0">
                <a:latin typeface="Aptos Display" panose="020B0004020202020204" pitchFamily="34" charset="0"/>
              </a:rPr>
              <a:t>Dungeness OCR-Upgradient Irrigation System Infrastructure Improvements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BA9F969-9F4E-711E-340C-6918C53688A2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/>
          <a:srcRect b="11959"/>
          <a:stretch/>
        </p:blipFill>
        <p:spPr>
          <a:xfrm>
            <a:off x="7757408" y="4604060"/>
            <a:ext cx="4434592" cy="2242321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E5B1360-58B3-05C9-52A6-55BF31372A8C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7757408" y="0"/>
            <a:ext cx="4434592" cy="2546902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0147320-3300-B6DE-3DCB-D5B9FADFDC1B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4"/>
          <a:srcRect b="28870"/>
          <a:stretch/>
        </p:blipFill>
        <p:spPr>
          <a:xfrm>
            <a:off x="7757408" y="2546902"/>
            <a:ext cx="4434592" cy="2057158"/>
          </a:xfrm>
          <a:prstGeom prst="rect">
            <a:avLst/>
          </a:prstGeom>
        </p:spPr>
      </p:pic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7A2D8929-D1B1-5693-786F-C669A5F3DA4F}"/>
              </a:ext>
            </a:extLst>
          </p:cNvPr>
          <p:cNvSpPr txBox="1">
            <a:spLocks/>
          </p:cNvSpPr>
          <p:nvPr/>
        </p:nvSpPr>
        <p:spPr>
          <a:xfrm>
            <a:off x="514262" y="1500835"/>
            <a:ext cx="6958734" cy="5345546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600" kern="1200" spc="0" baseline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SzPct val="100000"/>
              <a:buFont typeface="Myriad Pro" pitchFamily="34" charset="0"/>
              <a:buChar char="–"/>
              <a:defRPr sz="2200" kern="1200" spc="0" baseline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 kern="1200" spc="0" baseline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Myriad Pro" pitchFamily="34" charset="0"/>
              <a:buChar char="›"/>
              <a:defRPr sz="1800" kern="1200" spc="0" baseline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800" kern="1200" spc="0" baseline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indent="-182880"/>
            <a:r>
              <a:rPr lang="en-US" sz="2400" dirty="0"/>
              <a:t>Improvements to Highland Irrigation District (HID) headgate structure</a:t>
            </a:r>
          </a:p>
          <a:p>
            <a:pPr marL="182880" indent="-182880"/>
            <a:r>
              <a:rPr lang="en-US" sz="2400" dirty="0"/>
              <a:t>Improvements to HID fish screens by WA.  Department of Fish and Wildlife - </a:t>
            </a:r>
            <a:r>
              <a:rPr lang="en-US" sz="2400" i="1" dirty="0"/>
              <a:t>Completed</a:t>
            </a:r>
          </a:p>
          <a:p>
            <a:pPr marL="182880" indent="-182880"/>
            <a:r>
              <a:rPr lang="en-US" sz="2400" dirty="0"/>
              <a:t>Installation of a settling basin</a:t>
            </a:r>
          </a:p>
          <a:p>
            <a:pPr marL="182880" indent="-182880"/>
            <a:r>
              <a:rPr lang="en-US" sz="2400" dirty="0"/>
              <a:t>Installation of ~6,000 feet of 36-inch pipeline in the upstream end of the Highland Irrigation District main canal</a:t>
            </a:r>
          </a:p>
          <a:p>
            <a:pPr marL="182880" indent="-182880"/>
            <a:r>
              <a:rPr lang="en-US" sz="2400" dirty="0"/>
              <a:t>Flow control structure improvements &amp; automation</a:t>
            </a:r>
          </a:p>
          <a:p>
            <a:pPr marL="182880" indent="-182880"/>
            <a:r>
              <a:rPr lang="en-US" sz="2400" dirty="0"/>
              <a:t>Piping of HID lateral canal to reservoir location.</a:t>
            </a:r>
          </a:p>
        </p:txBody>
      </p:sp>
    </p:spTree>
    <p:extLst>
      <p:ext uri="{BB962C8B-B14F-4D97-AF65-F5344CB8AC3E}">
        <p14:creationId xmlns:p14="http://schemas.microsoft.com/office/powerpoint/2010/main" val="1607811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90D342-C848-FA28-F984-5FFBED8A8B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963B0-1FEE-1788-BD93-6C35277A3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0" y="120073"/>
            <a:ext cx="10515600" cy="1200728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Aptos Display" panose="020B0004020202020204" pitchFamily="34" charset="0"/>
              </a:rPr>
              <a:t>Dungeness Off-Channel Reservoir (OCR) </a:t>
            </a:r>
            <a:br>
              <a:rPr lang="en-US" sz="3600" dirty="0">
                <a:latin typeface="Aptos Display" panose="020B0004020202020204" pitchFamily="34" charset="0"/>
              </a:rPr>
            </a:br>
            <a:r>
              <a:rPr lang="en-US" sz="3100" i="1" dirty="0">
                <a:latin typeface="Aptos Display" panose="020B0004020202020204" pitchFamily="34" charset="0"/>
              </a:rPr>
              <a:t>Upgradient Infrastructure Improvements</a:t>
            </a:r>
            <a:endParaRPr lang="en-US" sz="3100" b="1" i="1" dirty="0">
              <a:solidFill>
                <a:srgbClr val="FF0000"/>
              </a:solidFill>
              <a:latin typeface="Aptos Display" panose="020B0004020202020204" pitchFamily="34" charset="0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8ED15A46-EA2F-1E8E-A005-F908A0D2699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95926615"/>
              </p:ext>
            </p:extLst>
          </p:nvPr>
        </p:nvGraphicFramePr>
        <p:xfrm>
          <a:off x="621148" y="2448652"/>
          <a:ext cx="11305309" cy="3870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3669">
                  <a:extLst>
                    <a:ext uri="{9D8B030D-6E8A-4147-A177-3AD203B41FA5}">
                      <a16:colId xmlns:a16="http://schemas.microsoft.com/office/drawing/2014/main" val="1624348705"/>
                    </a:ext>
                  </a:extLst>
                </a:gridCol>
                <a:gridCol w="2261937">
                  <a:extLst>
                    <a:ext uri="{9D8B030D-6E8A-4147-A177-3AD203B41FA5}">
                      <a16:colId xmlns:a16="http://schemas.microsoft.com/office/drawing/2014/main" val="2098146604"/>
                    </a:ext>
                  </a:extLst>
                </a:gridCol>
                <a:gridCol w="1222408">
                  <a:extLst>
                    <a:ext uri="{9D8B030D-6E8A-4147-A177-3AD203B41FA5}">
                      <a16:colId xmlns:a16="http://schemas.microsoft.com/office/drawing/2014/main" val="2230065497"/>
                    </a:ext>
                  </a:extLst>
                </a:gridCol>
                <a:gridCol w="1010653">
                  <a:extLst>
                    <a:ext uri="{9D8B030D-6E8A-4147-A177-3AD203B41FA5}">
                      <a16:colId xmlns:a16="http://schemas.microsoft.com/office/drawing/2014/main" val="496181591"/>
                    </a:ext>
                  </a:extLst>
                </a:gridCol>
                <a:gridCol w="1443789">
                  <a:extLst>
                    <a:ext uri="{9D8B030D-6E8A-4147-A177-3AD203B41FA5}">
                      <a16:colId xmlns:a16="http://schemas.microsoft.com/office/drawing/2014/main" val="1288707131"/>
                    </a:ext>
                  </a:extLst>
                </a:gridCol>
                <a:gridCol w="3542853">
                  <a:extLst>
                    <a:ext uri="{9D8B030D-6E8A-4147-A177-3AD203B41FA5}">
                      <a16:colId xmlns:a16="http://schemas.microsoft.com/office/drawing/2014/main" val="25162963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Funding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Description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Grant Amount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Grant Match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Current Construction Estimate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Comments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09239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Federal Congressional Directed Spending Appropriation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Piping of ~ 6,000 feet of Highland Irrigation Ditch (HID) Main Canal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$2,727,870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$2,018,500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1440" indent="-9144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Administered by USDA–Natural Resources Conservation Service (NRCS)</a:t>
                      </a:r>
                    </a:p>
                    <a:p>
                      <a:pPr marL="91440" indent="-9144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Construction targeted to occur Fall 2025 or 2026 After Irrigation Season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44367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US Bureau of Reclamation (USBOR) </a:t>
                      </a:r>
                      <a:r>
                        <a:rPr lang="en-US" sz="1600" dirty="0" err="1"/>
                        <a:t>WaterSMART</a:t>
                      </a:r>
                      <a:r>
                        <a:rPr lang="en-US" sz="1600" dirty="0"/>
                        <a:t> Grant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Upgrade HID diversion, flow control upgrades,  settling pond, &amp; pipe HID lateral to Reservoir.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$1,813,275 </a:t>
                      </a:r>
                      <a:r>
                        <a:rPr lang="en-US" sz="1600" i="1" dirty="0"/>
                        <a:t>(Under Contract)</a:t>
                      </a:r>
                    </a:p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$604,425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$1,758,900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1440" indent="-9144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Match planned to be covered by awarded state grant.</a:t>
                      </a:r>
                    </a:p>
                    <a:p>
                      <a:pPr marL="91440" indent="-9144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Design under review by state Fish and Wildlife and Jamestown S’ Klallam Tribe for fish improvements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81403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TOTALS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$4,541,145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$604,425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$3,777,400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i="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Adequate funding based on current estimates.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9653969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38D875ED-FF2F-33C9-559D-ADAF99FB926A}"/>
              </a:ext>
            </a:extLst>
          </p:cNvPr>
          <p:cNvSpPr txBox="1"/>
          <p:nvPr/>
        </p:nvSpPr>
        <p:spPr>
          <a:xfrm>
            <a:off x="621148" y="1223007"/>
            <a:ext cx="10515600" cy="1323439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200" dirty="0"/>
              <a:t>Preliminary 30% Design Completed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Funded by State Grant (2019 Ecology Streamflow Grant)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algn="ctr"/>
            <a:r>
              <a:rPr lang="en-US" sz="2400" b="1" dirty="0"/>
              <a:t>Construction Estimate and Funding </a:t>
            </a:r>
          </a:p>
        </p:txBody>
      </p:sp>
    </p:spTree>
    <p:extLst>
      <p:ext uri="{BB962C8B-B14F-4D97-AF65-F5344CB8AC3E}">
        <p14:creationId xmlns:p14="http://schemas.microsoft.com/office/powerpoint/2010/main" val="33042344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479CD9B-9D80-5F6E-6657-C5949831AD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52799" y="198146"/>
            <a:ext cx="5639201" cy="4397264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A224C3-E20A-8C86-939C-E476A1B918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2582" y="1597922"/>
            <a:ext cx="5643418" cy="2632364"/>
          </a:xfrm>
          <a:ln w="1270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Improvements to irrigation delivery system needed to fully deliver water stored in the Off-Channel Reservoir to irrigated downgradient properties.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highlight>
                  <a:srgbClr val="FFFF00"/>
                </a:highlight>
              </a:rPr>
              <a:t>2021:  Completion of 30% Preliminary Design (grant funded) by Clallam Conservation District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A4E79AB-2F5C-D953-622F-C490E65468DD}"/>
              </a:ext>
            </a:extLst>
          </p:cNvPr>
          <p:cNvSpPr txBox="1">
            <a:spLocks/>
          </p:cNvSpPr>
          <p:nvPr/>
        </p:nvSpPr>
        <p:spPr>
          <a:xfrm>
            <a:off x="452582" y="421871"/>
            <a:ext cx="6100217" cy="6858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0" tIns="45720" rIns="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 spc="0" baseline="0">
                <a:solidFill>
                  <a:schemeClr val="tx2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400" b="1" dirty="0">
                <a:solidFill>
                  <a:schemeClr val="tx1"/>
                </a:solidFill>
                <a:latin typeface="Aptos Display" panose="020B0004020202020204" pitchFamily="34" charset="0"/>
              </a:rPr>
              <a:t>Downgradient 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 Display" panose="020B0004020202020204" pitchFamily="34" charset="0"/>
              </a:rPr>
              <a:t>Improvements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5646B6B9-A07A-AF62-FD76-4EE7CE6990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7996883"/>
              </p:ext>
            </p:extLst>
          </p:nvPr>
        </p:nvGraphicFramePr>
        <p:xfrm>
          <a:off x="942107" y="4819135"/>
          <a:ext cx="9836727" cy="15118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03622">
                  <a:extLst>
                    <a:ext uri="{9D8B030D-6E8A-4147-A177-3AD203B41FA5}">
                      <a16:colId xmlns:a16="http://schemas.microsoft.com/office/drawing/2014/main" val="3452284010"/>
                    </a:ext>
                  </a:extLst>
                </a:gridCol>
                <a:gridCol w="2026584">
                  <a:extLst>
                    <a:ext uri="{9D8B030D-6E8A-4147-A177-3AD203B41FA5}">
                      <a16:colId xmlns:a16="http://schemas.microsoft.com/office/drawing/2014/main" val="1059991057"/>
                    </a:ext>
                  </a:extLst>
                </a:gridCol>
                <a:gridCol w="4406521">
                  <a:extLst>
                    <a:ext uri="{9D8B030D-6E8A-4147-A177-3AD203B41FA5}">
                      <a16:colId xmlns:a16="http://schemas.microsoft.com/office/drawing/2014/main" val="1347707565"/>
                    </a:ext>
                  </a:extLst>
                </a:gridCol>
              </a:tblGrid>
              <a:tr h="61332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Task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Current Cost Estimate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Funding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7747160"/>
                  </a:ext>
                </a:extLst>
              </a:tr>
              <a:tr h="405399">
                <a:tc>
                  <a:txBody>
                    <a:bodyPr/>
                    <a:lstStyle/>
                    <a:p>
                      <a:r>
                        <a:rPr lang="en-US" sz="2000" dirty="0"/>
                        <a:t>Detailed Design &amp; Permitting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~$514,000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No funding identified or applied for yet.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9383019"/>
                  </a:ext>
                </a:extLst>
              </a:tr>
              <a:tr h="405399">
                <a:tc>
                  <a:txBody>
                    <a:bodyPr/>
                    <a:lstStyle/>
                    <a:p>
                      <a:r>
                        <a:rPr lang="en-US" sz="2000" dirty="0"/>
                        <a:t>Construction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~ $5.3 million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No funding identified or applied for yet.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23841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45589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90D3D-778C-108C-C061-E84F926318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solidFill>
            <a:schemeClr val="accent1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en-US" b="1" dirty="0">
                <a:latin typeface="Aptos Display" panose="020B0004020202020204" pitchFamily="34" charset="0"/>
              </a:rPr>
              <a:t>Stormwater Capture and Aquifer Recharge Infiltration Facility (SCARIF) Project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0F2796-9F9F-3BC1-DBEE-FBBD33C6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17542"/>
            <a:ext cx="9144000" cy="1655762"/>
          </a:xfrm>
        </p:spPr>
        <p:txBody>
          <a:bodyPr/>
          <a:lstStyle/>
          <a:p>
            <a:pPr algn="l"/>
            <a:r>
              <a:rPr lang="en-US" b="1" dirty="0">
                <a:solidFill>
                  <a:schemeClr val="tx1">
                    <a:tint val="82000"/>
                  </a:schemeClr>
                </a:solidFill>
              </a:rPr>
              <a:t>Added Project Component to Proposed Clallam County FEMA Hazard Mitigation Grant Program (HMGP) Project Scope of Work.</a:t>
            </a:r>
          </a:p>
          <a:p>
            <a:pPr algn="l"/>
            <a:r>
              <a:rPr lang="en-US" b="1" dirty="0">
                <a:solidFill>
                  <a:schemeClr val="tx1">
                    <a:tint val="82000"/>
                  </a:schemeClr>
                </a:solidFill>
              </a:rPr>
              <a:t>Project was Previously under a City of Sequim Phase 1-FEMA HMGP Award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5933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B0D4C-3ED1-3682-CD00-D328248EF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276" y="559387"/>
            <a:ext cx="3932237" cy="607291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n-US" sz="4000" b="1" dirty="0"/>
              <a:t>Vicinity Map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F0A0907-00C4-90BD-855F-1D50EE2F32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30958" y="243030"/>
            <a:ext cx="7172699" cy="6314787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996D6F-B481-D0C5-C971-89B8BD231B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1982" y="1879734"/>
            <a:ext cx="3932237" cy="3811588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Oct. 2024: 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County acquisition of  ~ 400 acres from state Dept. of Natural Resources</a:t>
            </a:r>
          </a:p>
          <a:p>
            <a:pPr marL="228600" marR="0" lvl="1" indent="-9144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$1,240,100 purchase paid for under state</a:t>
            </a:r>
            <a:r>
              <a:rPr lang="en-US" sz="2600" dirty="0">
                <a:solidFill>
                  <a:srgbClr val="5A5A5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Ecology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Streamflow Restoration Grant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94FD06-E2F4-220C-1C32-E054CE1F0AB7}"/>
              </a:ext>
            </a:extLst>
          </p:cNvPr>
          <p:cNvSpPr txBox="1"/>
          <p:nvPr/>
        </p:nvSpPr>
        <p:spPr>
          <a:xfrm>
            <a:off x="7638277" y="3228945"/>
            <a:ext cx="1099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Sequim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5375F7-1FF6-29A0-EDC6-E131CEBB1FAD}"/>
              </a:ext>
            </a:extLst>
          </p:cNvPr>
          <p:cNvSpPr txBox="1"/>
          <p:nvPr/>
        </p:nvSpPr>
        <p:spPr>
          <a:xfrm>
            <a:off x="9619672" y="1418069"/>
            <a:ext cx="1500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Sequim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74702C-ED14-3293-0767-E615A6774401}"/>
              </a:ext>
            </a:extLst>
          </p:cNvPr>
          <p:cNvSpPr txBox="1"/>
          <p:nvPr/>
        </p:nvSpPr>
        <p:spPr>
          <a:xfrm>
            <a:off x="7767782" y="4101740"/>
            <a:ext cx="15286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Happy Valley Rd.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9DC2D8-7787-6C5A-4E1D-93355C0F1745}"/>
              </a:ext>
            </a:extLst>
          </p:cNvPr>
          <p:cNvSpPr txBox="1"/>
          <p:nvPr/>
        </p:nvSpPr>
        <p:spPr>
          <a:xfrm rot="18618815">
            <a:off x="6115085" y="5805675"/>
            <a:ext cx="9329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River  Rd.</a:t>
            </a:r>
          </a:p>
        </p:txBody>
      </p:sp>
      <p:sp>
        <p:nvSpPr>
          <p:cNvPr id="12" name="Star: 5 Points 11">
            <a:extLst>
              <a:ext uri="{FF2B5EF4-FFF2-40B4-BE49-F238E27FC236}">
                <a16:creationId xmlns:a16="http://schemas.microsoft.com/office/drawing/2014/main" id="{F8E60E16-53D3-F3CC-2902-1DF5FEF233C6}"/>
              </a:ext>
            </a:extLst>
          </p:cNvPr>
          <p:cNvSpPr/>
          <p:nvPr/>
        </p:nvSpPr>
        <p:spPr>
          <a:xfrm>
            <a:off x="6581540" y="4844257"/>
            <a:ext cx="508000" cy="495511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59841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C9F323-A8A6-3E0C-92C9-90B899A92F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4309" y="1645920"/>
            <a:ext cx="10515600" cy="4942251"/>
          </a:xfrm>
        </p:spPr>
        <p:txBody>
          <a:bodyPr>
            <a:normAutofit fontScale="85000" lnSpcReduction="20000"/>
          </a:bodyPr>
          <a:lstStyle/>
          <a:p>
            <a:r>
              <a:rPr lang="en-US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Project Summary: </a:t>
            </a:r>
          </a:p>
          <a:p>
            <a:pPr lvl="1">
              <a:spcAft>
                <a:spcPts val="1200"/>
              </a:spcAft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Capture stormwater entering the ~ 2.5-mile segment of the Highland Irrigation District (HID) Main Canal above Happy Valley Rd. </a:t>
            </a:r>
          </a:p>
          <a:p>
            <a:pPr marL="457200" lvl="1" indent="0">
              <a:spcAft>
                <a:spcPts val="1200"/>
              </a:spcAft>
              <a:buNone/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</a:t>
            </a:r>
          </a:p>
          <a:p>
            <a:pPr lvl="1"/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ipe it for ~ ½-mile west to an infiltration facility constructed on the north part of the County property downgradient from the planned Dungeness Off-Channel Reservoir (OCR) site.</a:t>
            </a:r>
          </a:p>
          <a:p>
            <a:pPr>
              <a:lnSpc>
                <a:spcPct val="100000"/>
              </a:lnSpc>
              <a:spcAft>
                <a:spcPts val="1800"/>
              </a:spcAft>
            </a:pP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Relationship to Dungeness OCR Project:  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Connect the OCR with the SCARIF to allow for managed releases of OCR stored water to further augment aquifer recharge benefits form multiple sources. </a:t>
            </a:r>
          </a:p>
          <a:p>
            <a:pPr>
              <a:lnSpc>
                <a:spcPct val="100000"/>
              </a:lnSpc>
              <a:spcAft>
                <a:spcPts val="1800"/>
              </a:spcAft>
            </a:pP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Estimated Size:  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 – 15 acres to be confirmed during site evaluation and design phase. </a:t>
            </a:r>
          </a:p>
          <a:p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200150" lvl="2" indent="-285750"/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67A4CBE-8789-7C38-19ED-8FF6BA3F8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309" y="171161"/>
            <a:ext cx="10515600" cy="1325563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effectLst/>
                <a:latin typeface="Aptos Display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Stormwater Capture and Aquifer Recharge </a:t>
            </a:r>
            <a:br>
              <a:rPr lang="en-US" sz="3600" b="1" dirty="0">
                <a:effectLst/>
                <a:latin typeface="Aptos Display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effectLst/>
                <a:latin typeface="Aptos Display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Infiltration Facility (SCARIF) Project</a:t>
            </a:r>
            <a:endParaRPr lang="en-US" sz="3600" b="1" dirty="0">
              <a:latin typeface="Aptos Display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49312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01D0AD-7B49-2F7D-7024-FECB77D0F6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BCFE9C-A4C5-1A91-6D96-F5E2844635C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42" y="-16712"/>
            <a:ext cx="12195142" cy="68747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9DF09E8-EA19-5CD5-9ED3-257073CCF77D}"/>
              </a:ext>
            </a:extLst>
          </p:cNvPr>
          <p:cNvSpPr txBox="1"/>
          <p:nvPr/>
        </p:nvSpPr>
        <p:spPr>
          <a:xfrm>
            <a:off x="7002900" y="4940540"/>
            <a:ext cx="5106202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Dungeness Off-Channel Reservoir (OCR) &amp; Stormwater Capture and Aquifer Recharge Infiltration Facility (</a:t>
            </a:r>
            <a:r>
              <a:rPr lang="en-US" sz="2400" b="1" dirty="0">
                <a:solidFill>
                  <a:srgbClr val="5A5A5A"/>
                </a:solidFill>
                <a:latin typeface="Segoe UI"/>
              </a:rPr>
              <a:t>SCARIF)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Projects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A5A5A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2E7285-B43B-C36B-DFA4-D950E4E000C7}"/>
              </a:ext>
            </a:extLst>
          </p:cNvPr>
          <p:cNvSpPr txBox="1"/>
          <p:nvPr/>
        </p:nvSpPr>
        <p:spPr>
          <a:xfrm>
            <a:off x="6102096" y="399205"/>
            <a:ext cx="304495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Potential Infiltration Area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Est. 10 – 15 acres needed Northern Parts of Site to be Evaluated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034BCB-2D27-5C8E-31F2-E6F589DEA154}"/>
              </a:ext>
            </a:extLst>
          </p:cNvPr>
          <p:cNvSpPr txBox="1"/>
          <p:nvPr/>
        </p:nvSpPr>
        <p:spPr>
          <a:xfrm rot="20229798">
            <a:off x="10378439" y="2130740"/>
            <a:ext cx="2060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Highland Main Canal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08A3E0A6-9CB9-8F0F-BD1C-A916A9558F76}"/>
              </a:ext>
            </a:extLst>
          </p:cNvPr>
          <p:cNvSpPr/>
          <p:nvPr/>
        </p:nvSpPr>
        <p:spPr>
          <a:xfrm>
            <a:off x="8168640" y="1132630"/>
            <a:ext cx="4023360" cy="502920"/>
          </a:xfrm>
          <a:custGeom>
            <a:avLst/>
            <a:gdLst>
              <a:gd name="connsiteX0" fmla="*/ 0 w 4151376"/>
              <a:gd name="connsiteY0" fmla="*/ 0 h 676656"/>
              <a:gd name="connsiteX1" fmla="*/ 18288 w 4151376"/>
              <a:gd name="connsiteY1" fmla="*/ 82296 h 676656"/>
              <a:gd name="connsiteX2" fmla="*/ 36576 w 4151376"/>
              <a:gd name="connsiteY2" fmla="*/ 118872 h 676656"/>
              <a:gd name="connsiteX3" fmla="*/ 45720 w 4151376"/>
              <a:gd name="connsiteY3" fmla="*/ 155448 h 676656"/>
              <a:gd name="connsiteX4" fmla="*/ 82296 w 4151376"/>
              <a:gd name="connsiteY4" fmla="*/ 182880 h 676656"/>
              <a:gd name="connsiteX5" fmla="*/ 100584 w 4151376"/>
              <a:gd name="connsiteY5" fmla="*/ 210312 h 676656"/>
              <a:gd name="connsiteX6" fmla="*/ 137160 w 4151376"/>
              <a:gd name="connsiteY6" fmla="*/ 228600 h 676656"/>
              <a:gd name="connsiteX7" fmla="*/ 228600 w 4151376"/>
              <a:gd name="connsiteY7" fmla="*/ 283464 h 676656"/>
              <a:gd name="connsiteX8" fmla="*/ 301752 w 4151376"/>
              <a:gd name="connsiteY8" fmla="*/ 320040 h 676656"/>
              <a:gd name="connsiteX9" fmla="*/ 338328 w 4151376"/>
              <a:gd name="connsiteY9" fmla="*/ 338328 h 676656"/>
              <a:gd name="connsiteX10" fmla="*/ 411480 w 4151376"/>
              <a:gd name="connsiteY10" fmla="*/ 365760 h 676656"/>
              <a:gd name="connsiteX11" fmla="*/ 466344 w 4151376"/>
              <a:gd name="connsiteY11" fmla="*/ 384048 h 676656"/>
              <a:gd name="connsiteX12" fmla="*/ 512064 w 4151376"/>
              <a:gd name="connsiteY12" fmla="*/ 411480 h 676656"/>
              <a:gd name="connsiteX13" fmla="*/ 548640 w 4151376"/>
              <a:gd name="connsiteY13" fmla="*/ 420624 h 676656"/>
              <a:gd name="connsiteX14" fmla="*/ 630936 w 4151376"/>
              <a:gd name="connsiteY14" fmla="*/ 438912 h 676656"/>
              <a:gd name="connsiteX15" fmla="*/ 749808 w 4151376"/>
              <a:gd name="connsiteY15" fmla="*/ 493776 h 676656"/>
              <a:gd name="connsiteX16" fmla="*/ 813816 w 4151376"/>
              <a:gd name="connsiteY16" fmla="*/ 512064 h 676656"/>
              <a:gd name="connsiteX17" fmla="*/ 896112 w 4151376"/>
              <a:gd name="connsiteY17" fmla="*/ 557784 h 676656"/>
              <a:gd name="connsiteX18" fmla="*/ 923544 w 4151376"/>
              <a:gd name="connsiteY18" fmla="*/ 566928 h 676656"/>
              <a:gd name="connsiteX19" fmla="*/ 987552 w 4151376"/>
              <a:gd name="connsiteY19" fmla="*/ 585216 h 676656"/>
              <a:gd name="connsiteX20" fmla="*/ 1024128 w 4151376"/>
              <a:gd name="connsiteY20" fmla="*/ 594360 h 676656"/>
              <a:gd name="connsiteX21" fmla="*/ 1078992 w 4151376"/>
              <a:gd name="connsiteY21" fmla="*/ 612648 h 676656"/>
              <a:gd name="connsiteX22" fmla="*/ 1161288 w 4151376"/>
              <a:gd name="connsiteY22" fmla="*/ 649224 h 676656"/>
              <a:gd name="connsiteX23" fmla="*/ 1207008 w 4151376"/>
              <a:gd name="connsiteY23" fmla="*/ 658368 h 676656"/>
              <a:gd name="connsiteX24" fmla="*/ 1243584 w 4151376"/>
              <a:gd name="connsiteY24" fmla="*/ 667512 h 676656"/>
              <a:gd name="connsiteX25" fmla="*/ 1344168 w 4151376"/>
              <a:gd name="connsiteY25" fmla="*/ 676656 h 676656"/>
              <a:gd name="connsiteX26" fmla="*/ 2331720 w 4151376"/>
              <a:gd name="connsiteY26" fmla="*/ 667512 h 676656"/>
              <a:gd name="connsiteX27" fmla="*/ 2441448 w 4151376"/>
              <a:gd name="connsiteY27" fmla="*/ 658368 h 676656"/>
              <a:gd name="connsiteX28" fmla="*/ 2523744 w 4151376"/>
              <a:gd name="connsiteY28" fmla="*/ 630936 h 676656"/>
              <a:gd name="connsiteX29" fmla="*/ 2624328 w 4151376"/>
              <a:gd name="connsiteY29" fmla="*/ 612648 h 676656"/>
              <a:gd name="connsiteX30" fmla="*/ 2670048 w 4151376"/>
              <a:gd name="connsiteY30" fmla="*/ 594360 h 676656"/>
              <a:gd name="connsiteX31" fmla="*/ 2706624 w 4151376"/>
              <a:gd name="connsiteY31" fmla="*/ 585216 h 676656"/>
              <a:gd name="connsiteX32" fmla="*/ 2734056 w 4151376"/>
              <a:gd name="connsiteY32" fmla="*/ 557784 h 676656"/>
              <a:gd name="connsiteX33" fmla="*/ 2816352 w 4151376"/>
              <a:gd name="connsiteY33" fmla="*/ 548640 h 676656"/>
              <a:gd name="connsiteX34" fmla="*/ 2871216 w 4151376"/>
              <a:gd name="connsiteY34" fmla="*/ 512064 h 676656"/>
              <a:gd name="connsiteX35" fmla="*/ 2916936 w 4151376"/>
              <a:gd name="connsiteY35" fmla="*/ 502920 h 676656"/>
              <a:gd name="connsiteX36" fmla="*/ 2944368 w 4151376"/>
              <a:gd name="connsiteY36" fmla="*/ 493776 h 676656"/>
              <a:gd name="connsiteX37" fmla="*/ 2980944 w 4151376"/>
              <a:gd name="connsiteY37" fmla="*/ 475488 h 676656"/>
              <a:gd name="connsiteX38" fmla="*/ 3026664 w 4151376"/>
              <a:gd name="connsiteY38" fmla="*/ 466344 h 676656"/>
              <a:gd name="connsiteX39" fmla="*/ 3063240 w 4151376"/>
              <a:gd name="connsiteY39" fmla="*/ 457200 h 676656"/>
              <a:gd name="connsiteX40" fmla="*/ 3118104 w 4151376"/>
              <a:gd name="connsiteY40" fmla="*/ 448056 h 676656"/>
              <a:gd name="connsiteX41" fmla="*/ 3255264 w 4151376"/>
              <a:gd name="connsiteY41" fmla="*/ 420624 h 676656"/>
              <a:gd name="connsiteX42" fmla="*/ 3346704 w 4151376"/>
              <a:gd name="connsiteY42" fmla="*/ 402336 h 676656"/>
              <a:gd name="connsiteX43" fmla="*/ 3447288 w 4151376"/>
              <a:gd name="connsiteY43" fmla="*/ 393192 h 676656"/>
              <a:gd name="connsiteX44" fmla="*/ 3575304 w 4151376"/>
              <a:gd name="connsiteY44" fmla="*/ 374904 h 676656"/>
              <a:gd name="connsiteX45" fmla="*/ 3630168 w 4151376"/>
              <a:gd name="connsiteY45" fmla="*/ 365760 h 676656"/>
              <a:gd name="connsiteX46" fmla="*/ 3730752 w 4151376"/>
              <a:gd name="connsiteY46" fmla="*/ 356616 h 676656"/>
              <a:gd name="connsiteX47" fmla="*/ 4151376 w 4151376"/>
              <a:gd name="connsiteY47" fmla="*/ 374904 h 676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4151376" h="676656">
                <a:moveTo>
                  <a:pt x="0" y="0"/>
                </a:moveTo>
                <a:cubicBezTo>
                  <a:pt x="2483" y="12415"/>
                  <a:pt x="12754" y="67538"/>
                  <a:pt x="18288" y="82296"/>
                </a:cubicBezTo>
                <a:cubicBezTo>
                  <a:pt x="23074" y="95059"/>
                  <a:pt x="31790" y="106109"/>
                  <a:pt x="36576" y="118872"/>
                </a:cubicBezTo>
                <a:cubicBezTo>
                  <a:pt x="40989" y="130639"/>
                  <a:pt x="38415" y="145222"/>
                  <a:pt x="45720" y="155448"/>
                </a:cubicBezTo>
                <a:cubicBezTo>
                  <a:pt x="54578" y="167849"/>
                  <a:pt x="71520" y="172104"/>
                  <a:pt x="82296" y="182880"/>
                </a:cubicBezTo>
                <a:cubicBezTo>
                  <a:pt x="90067" y="190651"/>
                  <a:pt x="92141" y="203277"/>
                  <a:pt x="100584" y="210312"/>
                </a:cubicBezTo>
                <a:cubicBezTo>
                  <a:pt x="111056" y="219038"/>
                  <a:pt x="125818" y="221039"/>
                  <a:pt x="137160" y="228600"/>
                </a:cubicBezTo>
                <a:cubicBezTo>
                  <a:pt x="256519" y="308173"/>
                  <a:pt x="113607" y="230390"/>
                  <a:pt x="228600" y="283464"/>
                </a:cubicBezTo>
                <a:cubicBezTo>
                  <a:pt x="253353" y="294888"/>
                  <a:pt x="277368" y="307848"/>
                  <a:pt x="301752" y="320040"/>
                </a:cubicBezTo>
                <a:cubicBezTo>
                  <a:pt x="313944" y="326136"/>
                  <a:pt x="325396" y="334017"/>
                  <a:pt x="338328" y="338328"/>
                </a:cubicBezTo>
                <a:cubicBezTo>
                  <a:pt x="419855" y="365504"/>
                  <a:pt x="291208" y="322025"/>
                  <a:pt x="411480" y="365760"/>
                </a:cubicBezTo>
                <a:cubicBezTo>
                  <a:pt x="429597" y="372348"/>
                  <a:pt x="448795" y="376071"/>
                  <a:pt x="466344" y="384048"/>
                </a:cubicBezTo>
                <a:cubicBezTo>
                  <a:pt x="482524" y="391402"/>
                  <a:pt x="495823" y="404262"/>
                  <a:pt x="512064" y="411480"/>
                </a:cubicBezTo>
                <a:cubicBezTo>
                  <a:pt x="523548" y="416584"/>
                  <a:pt x="536395" y="417798"/>
                  <a:pt x="548640" y="420624"/>
                </a:cubicBezTo>
                <a:cubicBezTo>
                  <a:pt x="576022" y="426943"/>
                  <a:pt x="604114" y="430530"/>
                  <a:pt x="630936" y="438912"/>
                </a:cubicBezTo>
                <a:cubicBezTo>
                  <a:pt x="717839" y="466069"/>
                  <a:pt x="670569" y="463299"/>
                  <a:pt x="749808" y="493776"/>
                </a:cubicBezTo>
                <a:cubicBezTo>
                  <a:pt x="770519" y="501742"/>
                  <a:pt x="793105" y="504098"/>
                  <a:pt x="813816" y="512064"/>
                </a:cubicBezTo>
                <a:cubicBezTo>
                  <a:pt x="933257" y="558003"/>
                  <a:pt x="822241" y="520849"/>
                  <a:pt x="896112" y="557784"/>
                </a:cubicBezTo>
                <a:cubicBezTo>
                  <a:pt x="904733" y="562095"/>
                  <a:pt x="914312" y="564158"/>
                  <a:pt x="923544" y="566928"/>
                </a:cubicBezTo>
                <a:cubicBezTo>
                  <a:pt x="944798" y="573304"/>
                  <a:pt x="966144" y="579377"/>
                  <a:pt x="987552" y="585216"/>
                </a:cubicBezTo>
                <a:cubicBezTo>
                  <a:pt x="999676" y="588523"/>
                  <a:pt x="1012091" y="590749"/>
                  <a:pt x="1024128" y="594360"/>
                </a:cubicBezTo>
                <a:cubicBezTo>
                  <a:pt x="1042592" y="599899"/>
                  <a:pt x="1061750" y="604027"/>
                  <a:pt x="1078992" y="612648"/>
                </a:cubicBezTo>
                <a:cubicBezTo>
                  <a:pt x="1109364" y="627834"/>
                  <a:pt x="1130068" y="641419"/>
                  <a:pt x="1161288" y="649224"/>
                </a:cubicBezTo>
                <a:cubicBezTo>
                  <a:pt x="1176366" y="652993"/>
                  <a:pt x="1191836" y="654997"/>
                  <a:pt x="1207008" y="658368"/>
                </a:cubicBezTo>
                <a:cubicBezTo>
                  <a:pt x="1219276" y="661094"/>
                  <a:pt x="1231127" y="665851"/>
                  <a:pt x="1243584" y="667512"/>
                </a:cubicBezTo>
                <a:cubicBezTo>
                  <a:pt x="1276955" y="671961"/>
                  <a:pt x="1310640" y="673608"/>
                  <a:pt x="1344168" y="676656"/>
                </a:cubicBezTo>
                <a:lnTo>
                  <a:pt x="2331720" y="667512"/>
                </a:lnTo>
                <a:cubicBezTo>
                  <a:pt x="2368418" y="666900"/>
                  <a:pt x="2405029" y="662920"/>
                  <a:pt x="2441448" y="658368"/>
                </a:cubicBezTo>
                <a:cubicBezTo>
                  <a:pt x="2481556" y="653355"/>
                  <a:pt x="2482541" y="643297"/>
                  <a:pt x="2523744" y="630936"/>
                </a:cubicBezTo>
                <a:cubicBezTo>
                  <a:pt x="2539719" y="626143"/>
                  <a:pt x="2611305" y="614819"/>
                  <a:pt x="2624328" y="612648"/>
                </a:cubicBezTo>
                <a:cubicBezTo>
                  <a:pt x="2639568" y="606552"/>
                  <a:pt x="2654476" y="599551"/>
                  <a:pt x="2670048" y="594360"/>
                </a:cubicBezTo>
                <a:cubicBezTo>
                  <a:pt x="2681970" y="590386"/>
                  <a:pt x="2695713" y="591451"/>
                  <a:pt x="2706624" y="585216"/>
                </a:cubicBezTo>
                <a:cubicBezTo>
                  <a:pt x="2717852" y="578800"/>
                  <a:pt x="2721788" y="561873"/>
                  <a:pt x="2734056" y="557784"/>
                </a:cubicBezTo>
                <a:cubicBezTo>
                  <a:pt x="2760240" y="549056"/>
                  <a:pt x="2788920" y="551688"/>
                  <a:pt x="2816352" y="548640"/>
                </a:cubicBezTo>
                <a:cubicBezTo>
                  <a:pt x="2834640" y="536448"/>
                  <a:pt x="2851207" y="521159"/>
                  <a:pt x="2871216" y="512064"/>
                </a:cubicBezTo>
                <a:cubicBezTo>
                  <a:pt x="2885365" y="505633"/>
                  <a:pt x="2901858" y="506689"/>
                  <a:pt x="2916936" y="502920"/>
                </a:cubicBezTo>
                <a:cubicBezTo>
                  <a:pt x="2926287" y="500582"/>
                  <a:pt x="2935509" y="497573"/>
                  <a:pt x="2944368" y="493776"/>
                </a:cubicBezTo>
                <a:cubicBezTo>
                  <a:pt x="2956897" y="488406"/>
                  <a:pt x="2968012" y="479799"/>
                  <a:pt x="2980944" y="475488"/>
                </a:cubicBezTo>
                <a:cubicBezTo>
                  <a:pt x="2995688" y="470573"/>
                  <a:pt x="3011492" y="469715"/>
                  <a:pt x="3026664" y="466344"/>
                </a:cubicBezTo>
                <a:cubicBezTo>
                  <a:pt x="3038932" y="463618"/>
                  <a:pt x="3050917" y="459665"/>
                  <a:pt x="3063240" y="457200"/>
                </a:cubicBezTo>
                <a:cubicBezTo>
                  <a:pt x="3081420" y="453564"/>
                  <a:pt x="3100117" y="452553"/>
                  <a:pt x="3118104" y="448056"/>
                </a:cubicBezTo>
                <a:cubicBezTo>
                  <a:pt x="3247781" y="415637"/>
                  <a:pt x="3084182" y="439633"/>
                  <a:pt x="3255264" y="420624"/>
                </a:cubicBezTo>
                <a:cubicBezTo>
                  <a:pt x="3292941" y="411205"/>
                  <a:pt x="3304355" y="407318"/>
                  <a:pt x="3346704" y="402336"/>
                </a:cubicBezTo>
                <a:cubicBezTo>
                  <a:pt x="3380140" y="398402"/>
                  <a:pt x="3413760" y="396240"/>
                  <a:pt x="3447288" y="393192"/>
                </a:cubicBezTo>
                <a:cubicBezTo>
                  <a:pt x="3522110" y="374486"/>
                  <a:pt x="3450570" y="390496"/>
                  <a:pt x="3575304" y="374904"/>
                </a:cubicBezTo>
                <a:cubicBezTo>
                  <a:pt x="3593701" y="372604"/>
                  <a:pt x="3611755" y="367926"/>
                  <a:pt x="3630168" y="365760"/>
                </a:cubicBezTo>
                <a:cubicBezTo>
                  <a:pt x="3663604" y="361826"/>
                  <a:pt x="3697224" y="359664"/>
                  <a:pt x="3730752" y="356616"/>
                </a:cubicBezTo>
                <a:cubicBezTo>
                  <a:pt x="4127364" y="366059"/>
                  <a:pt x="3990571" y="334703"/>
                  <a:pt x="4151376" y="374904"/>
                </a:cubicBezTo>
              </a:path>
            </a:pathLst>
          </a:custGeom>
          <a:noFill/>
          <a:ln w="762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51188FA-E63F-58DF-57FB-7C1FDA09FB6D}"/>
              </a:ext>
            </a:extLst>
          </p:cNvPr>
          <p:cNvCxnSpPr>
            <a:cxnSpLocks/>
          </p:cNvCxnSpPr>
          <p:nvPr/>
        </p:nvCxnSpPr>
        <p:spPr>
          <a:xfrm>
            <a:off x="6236208" y="1225296"/>
            <a:ext cx="685800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85819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F3A707-B8F9-FE5E-7B16-B75097548D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6387E1-0ECF-B994-C366-3289853F04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4309" y="1260909"/>
            <a:ext cx="10515600" cy="5072513"/>
          </a:xfrm>
        </p:spPr>
        <p:txBody>
          <a:bodyPr>
            <a:normAutofit lnSpcReduction="10000"/>
          </a:bodyPr>
          <a:lstStyle/>
          <a:p>
            <a:pPr marL="285750" marR="0" indent="-28575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Project is Contingent on Securing Grant Funding</a:t>
            </a:r>
          </a:p>
          <a:p>
            <a:pPr marL="285750" marR="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Funding Now Under Review as Part of County ‘s FEMA Hazard Mitigation Grant Program (HMGP) Application</a:t>
            </a:r>
          </a:p>
          <a:p>
            <a:pPr marL="742950" lvl="1" indent="-285750"/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Sequim had a previous Phase I (Site Evaluation, Design, Permitting) FEMA HMGP Award 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742950" lvl="1" indent="-285750"/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Sequim did not make substantial progress due to waiting for County acquisition of the River Rd. Property.</a:t>
            </a:r>
          </a:p>
          <a:p>
            <a:pPr marL="742950" lvl="1" indent="-285750"/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Sequim closed out their grant and supported County taking lead on project</a:t>
            </a:r>
          </a:p>
          <a:p>
            <a:pPr marL="742950" lvl="1" indent="-285750"/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County submitted an update to their FEMA HMGP application scope of work (SOW) for the Dungeness OCR to include the SCARIF</a:t>
            </a:r>
          </a:p>
          <a:p>
            <a:pPr marL="742950" lvl="1" indent="-285750"/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County also submitted a budget to complete work:</a:t>
            </a:r>
          </a:p>
          <a:p>
            <a:pPr marL="1200150" lvl="2" indent="-285750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Phase 1 (Pre-construction/Design Work)  = $300,000 to $340,000</a:t>
            </a:r>
          </a:p>
          <a:p>
            <a:pPr marL="1200150" lvl="2" indent="-285750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Phase 2 (Construction)  = $1,400,000 to $1,800,000 (Preliminary Estimate to be Updated during Phase 1, if awarded)</a:t>
            </a:r>
          </a:p>
          <a:p>
            <a:pPr marL="285750" indent="-285750"/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Washington State Emergency Management Division and FEMA Reviewing Updated SOW and Budget</a:t>
            </a:r>
          </a:p>
          <a:p>
            <a:pPr marL="1200150" lvl="2" indent="-285750"/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FD7C91F-5AF4-809E-C5B9-C92250EB5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309" y="171161"/>
            <a:ext cx="10515600" cy="974245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effectLst/>
                <a:latin typeface="Aptos Display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SCARIF Project Funding and Status</a:t>
            </a:r>
            <a:endParaRPr lang="en-US" sz="3600" b="1" dirty="0">
              <a:latin typeface="Aptos Display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50809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43FC45-32DC-D163-409E-ADB2655FDF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E66AB-8BF6-78D3-965E-F2C4F9AE12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b="1" dirty="0">
                <a:latin typeface="Aptos Display" panose="020B0004020202020204" pitchFamily="34" charset="0"/>
              </a:rPr>
              <a:t>Other Related Project Updates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A99CD7-29DD-FA94-001F-E257E72321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17542"/>
            <a:ext cx="9144000" cy="1655762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tx1">
                    <a:tint val="82000"/>
                  </a:schemeClr>
                </a:solidFill>
              </a:rPr>
              <a:t>Old Dump Site Clean-up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tx1">
                    <a:tint val="82000"/>
                  </a:schemeClr>
                </a:solidFill>
              </a:rPr>
              <a:t>Park and Recreation Planning Efforts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01627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1665E-CA11-6304-DAC2-9C31CA53D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346" y="306153"/>
            <a:ext cx="6063332" cy="521855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en-US" sz="3600" b="1" dirty="0">
                <a:latin typeface="Aptos Display" panose="020B0004020202020204" pitchFamily="34" charset="0"/>
              </a:rPr>
              <a:t>Park &amp; Recreation Next-Steps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F34202-5B3E-9456-2BE2-0F3BD2BD8D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9393" y="1164657"/>
            <a:ext cx="5702588" cy="5572792"/>
          </a:xfrm>
        </p:spPr>
        <p:txBody>
          <a:bodyPr>
            <a:norm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The entire ~ 400-acre site continues to be open to public and is popular for hiking, biking, and equestrian trail uses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County Parks Department is working on amendment of County Park Regulations to include the ~ 400-acre property as a new County Park (named Dungeness Trails).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County Parks Department Preliminary 2026 Capitol Improvement Request includes funding for an off-road gravel parking area and signage.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1" name="Content Placeholder 10" descr="Map&#10;&#10;AI-generated content may be incorrect.">
            <a:extLst>
              <a:ext uri="{FF2B5EF4-FFF2-40B4-BE49-F238E27FC236}">
                <a16:creationId xmlns:a16="http://schemas.microsoft.com/office/drawing/2014/main" id="{BCEAD506-B570-2605-0B20-63A7CA05A8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055" y="306153"/>
            <a:ext cx="4826217" cy="6245694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F61C4C7-209E-2ABD-D041-7015C9B02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7710" y="3334328"/>
            <a:ext cx="3157713" cy="2366428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0E4C1B3-4F7C-2E9D-4C93-CDF1B31C7E05}"/>
              </a:ext>
            </a:extLst>
          </p:cNvPr>
          <p:cNvSpPr/>
          <p:nvPr/>
        </p:nvSpPr>
        <p:spPr>
          <a:xfrm>
            <a:off x="7352145" y="2392218"/>
            <a:ext cx="2503733" cy="2761673"/>
          </a:xfrm>
          <a:custGeom>
            <a:avLst/>
            <a:gdLst>
              <a:gd name="connsiteX0" fmla="*/ 110837 w 2503733"/>
              <a:gd name="connsiteY0" fmla="*/ 2189018 h 2761673"/>
              <a:gd name="connsiteX1" fmla="*/ 55419 w 2503733"/>
              <a:gd name="connsiteY1" fmla="*/ 2281382 h 2761673"/>
              <a:gd name="connsiteX2" fmla="*/ 46182 w 2503733"/>
              <a:gd name="connsiteY2" fmla="*/ 2318327 h 2761673"/>
              <a:gd name="connsiteX3" fmla="*/ 27710 w 2503733"/>
              <a:gd name="connsiteY3" fmla="*/ 2364509 h 2761673"/>
              <a:gd name="connsiteX4" fmla="*/ 0 w 2503733"/>
              <a:gd name="connsiteY4" fmla="*/ 2447637 h 2761673"/>
              <a:gd name="connsiteX5" fmla="*/ 9237 w 2503733"/>
              <a:gd name="connsiteY5" fmla="*/ 2650837 h 2761673"/>
              <a:gd name="connsiteX6" fmla="*/ 27710 w 2503733"/>
              <a:gd name="connsiteY6" fmla="*/ 2697018 h 2761673"/>
              <a:gd name="connsiteX7" fmla="*/ 157019 w 2503733"/>
              <a:gd name="connsiteY7" fmla="*/ 2752437 h 2761673"/>
              <a:gd name="connsiteX8" fmla="*/ 184728 w 2503733"/>
              <a:gd name="connsiteY8" fmla="*/ 2761673 h 2761673"/>
              <a:gd name="connsiteX9" fmla="*/ 286328 w 2503733"/>
              <a:gd name="connsiteY9" fmla="*/ 2733964 h 2761673"/>
              <a:gd name="connsiteX10" fmla="*/ 341746 w 2503733"/>
              <a:gd name="connsiteY10" fmla="*/ 2660073 h 2761673"/>
              <a:gd name="connsiteX11" fmla="*/ 369455 w 2503733"/>
              <a:gd name="connsiteY11" fmla="*/ 2632364 h 2761673"/>
              <a:gd name="connsiteX12" fmla="*/ 434110 w 2503733"/>
              <a:gd name="connsiteY12" fmla="*/ 2549237 h 2761673"/>
              <a:gd name="connsiteX13" fmla="*/ 461819 w 2503733"/>
              <a:gd name="connsiteY13" fmla="*/ 2493818 h 2761673"/>
              <a:gd name="connsiteX14" fmla="*/ 498764 w 2503733"/>
              <a:gd name="connsiteY14" fmla="*/ 2419927 h 2761673"/>
              <a:gd name="connsiteX15" fmla="*/ 544946 w 2503733"/>
              <a:gd name="connsiteY15" fmla="*/ 2355273 h 2761673"/>
              <a:gd name="connsiteX16" fmla="*/ 581891 w 2503733"/>
              <a:gd name="connsiteY16" fmla="*/ 2309091 h 2761673"/>
              <a:gd name="connsiteX17" fmla="*/ 618837 w 2503733"/>
              <a:gd name="connsiteY17" fmla="*/ 2253673 h 2761673"/>
              <a:gd name="connsiteX18" fmla="*/ 628073 w 2503733"/>
              <a:gd name="connsiteY18" fmla="*/ 2225964 h 2761673"/>
              <a:gd name="connsiteX19" fmla="*/ 692728 w 2503733"/>
              <a:gd name="connsiteY19" fmla="*/ 2142837 h 2761673"/>
              <a:gd name="connsiteX20" fmla="*/ 729673 w 2503733"/>
              <a:gd name="connsiteY20" fmla="*/ 2078182 h 2761673"/>
              <a:gd name="connsiteX21" fmla="*/ 738910 w 2503733"/>
              <a:gd name="connsiteY21" fmla="*/ 2050473 h 2761673"/>
              <a:gd name="connsiteX22" fmla="*/ 775855 w 2503733"/>
              <a:gd name="connsiteY22" fmla="*/ 1976582 h 2761673"/>
              <a:gd name="connsiteX23" fmla="*/ 803564 w 2503733"/>
              <a:gd name="connsiteY23" fmla="*/ 1893455 h 2761673"/>
              <a:gd name="connsiteX24" fmla="*/ 812800 w 2503733"/>
              <a:gd name="connsiteY24" fmla="*/ 1865746 h 2761673"/>
              <a:gd name="connsiteX25" fmla="*/ 840510 w 2503733"/>
              <a:gd name="connsiteY25" fmla="*/ 1828800 h 2761673"/>
              <a:gd name="connsiteX26" fmla="*/ 886691 w 2503733"/>
              <a:gd name="connsiteY26" fmla="*/ 1736437 h 2761673"/>
              <a:gd name="connsiteX27" fmla="*/ 914400 w 2503733"/>
              <a:gd name="connsiteY27" fmla="*/ 1717964 h 2761673"/>
              <a:gd name="connsiteX28" fmla="*/ 997528 w 2503733"/>
              <a:gd name="connsiteY28" fmla="*/ 1671782 h 2761673"/>
              <a:gd name="connsiteX29" fmla="*/ 1025237 w 2503733"/>
              <a:gd name="connsiteY29" fmla="*/ 1653309 h 2761673"/>
              <a:gd name="connsiteX30" fmla="*/ 1062182 w 2503733"/>
              <a:gd name="connsiteY30" fmla="*/ 1625600 h 2761673"/>
              <a:gd name="connsiteX31" fmla="*/ 1163782 w 2503733"/>
              <a:gd name="connsiteY31" fmla="*/ 1570182 h 2761673"/>
              <a:gd name="connsiteX32" fmla="*/ 1256146 w 2503733"/>
              <a:gd name="connsiteY32" fmla="*/ 1505527 h 2761673"/>
              <a:gd name="connsiteX33" fmla="*/ 1283855 w 2503733"/>
              <a:gd name="connsiteY33" fmla="*/ 1496291 h 2761673"/>
              <a:gd name="connsiteX34" fmla="*/ 1348510 w 2503733"/>
              <a:gd name="connsiteY34" fmla="*/ 1440873 h 2761673"/>
              <a:gd name="connsiteX35" fmla="*/ 1385455 w 2503733"/>
              <a:gd name="connsiteY35" fmla="*/ 1413164 h 2761673"/>
              <a:gd name="connsiteX36" fmla="*/ 1413164 w 2503733"/>
              <a:gd name="connsiteY36" fmla="*/ 1394691 h 2761673"/>
              <a:gd name="connsiteX37" fmla="*/ 1440873 w 2503733"/>
              <a:gd name="connsiteY37" fmla="*/ 1357746 h 2761673"/>
              <a:gd name="connsiteX38" fmla="*/ 1468582 w 2503733"/>
              <a:gd name="connsiteY38" fmla="*/ 1311564 h 2761673"/>
              <a:gd name="connsiteX39" fmla="*/ 1487055 w 2503733"/>
              <a:gd name="connsiteY39" fmla="*/ 1256146 h 2761673"/>
              <a:gd name="connsiteX40" fmla="*/ 1514764 w 2503733"/>
              <a:gd name="connsiteY40" fmla="*/ 1209964 h 2761673"/>
              <a:gd name="connsiteX41" fmla="*/ 1524000 w 2503733"/>
              <a:gd name="connsiteY41" fmla="*/ 1173018 h 2761673"/>
              <a:gd name="connsiteX42" fmla="*/ 1597891 w 2503733"/>
              <a:gd name="connsiteY42" fmla="*/ 1089891 h 2761673"/>
              <a:gd name="connsiteX43" fmla="*/ 1653310 w 2503733"/>
              <a:gd name="connsiteY43" fmla="*/ 1043709 h 2761673"/>
              <a:gd name="connsiteX44" fmla="*/ 1690255 w 2503733"/>
              <a:gd name="connsiteY44" fmla="*/ 997527 h 2761673"/>
              <a:gd name="connsiteX45" fmla="*/ 1736437 w 2503733"/>
              <a:gd name="connsiteY45" fmla="*/ 932873 h 2761673"/>
              <a:gd name="connsiteX46" fmla="*/ 1764146 w 2503733"/>
              <a:gd name="connsiteY46" fmla="*/ 905164 h 2761673"/>
              <a:gd name="connsiteX47" fmla="*/ 1838037 w 2503733"/>
              <a:gd name="connsiteY47" fmla="*/ 812800 h 2761673"/>
              <a:gd name="connsiteX48" fmla="*/ 1865746 w 2503733"/>
              <a:gd name="connsiteY48" fmla="*/ 775855 h 2761673"/>
              <a:gd name="connsiteX49" fmla="*/ 1902691 w 2503733"/>
              <a:gd name="connsiteY49" fmla="*/ 757382 h 2761673"/>
              <a:gd name="connsiteX50" fmla="*/ 1930400 w 2503733"/>
              <a:gd name="connsiteY50" fmla="*/ 729673 h 2761673"/>
              <a:gd name="connsiteX51" fmla="*/ 1985819 w 2503733"/>
              <a:gd name="connsiteY51" fmla="*/ 655782 h 2761673"/>
              <a:gd name="connsiteX52" fmla="*/ 2041237 w 2503733"/>
              <a:gd name="connsiteY52" fmla="*/ 600364 h 2761673"/>
              <a:gd name="connsiteX53" fmla="*/ 2087419 w 2503733"/>
              <a:gd name="connsiteY53" fmla="*/ 563418 h 2761673"/>
              <a:gd name="connsiteX54" fmla="*/ 2133600 w 2503733"/>
              <a:gd name="connsiteY54" fmla="*/ 526473 h 2761673"/>
              <a:gd name="connsiteX55" fmla="*/ 2161310 w 2503733"/>
              <a:gd name="connsiteY55" fmla="*/ 489527 h 2761673"/>
              <a:gd name="connsiteX56" fmla="*/ 2198255 w 2503733"/>
              <a:gd name="connsiteY56" fmla="*/ 471055 h 2761673"/>
              <a:gd name="connsiteX57" fmla="*/ 2235200 w 2503733"/>
              <a:gd name="connsiteY57" fmla="*/ 443346 h 2761673"/>
              <a:gd name="connsiteX58" fmla="*/ 2299855 w 2503733"/>
              <a:gd name="connsiteY58" fmla="*/ 378691 h 2761673"/>
              <a:gd name="connsiteX59" fmla="*/ 2336800 w 2503733"/>
              <a:gd name="connsiteY59" fmla="*/ 332509 h 2761673"/>
              <a:gd name="connsiteX60" fmla="*/ 2392219 w 2503733"/>
              <a:gd name="connsiteY60" fmla="*/ 258618 h 2761673"/>
              <a:gd name="connsiteX61" fmla="*/ 2419928 w 2503733"/>
              <a:gd name="connsiteY61" fmla="*/ 230909 h 2761673"/>
              <a:gd name="connsiteX62" fmla="*/ 2456873 w 2503733"/>
              <a:gd name="connsiteY62" fmla="*/ 166255 h 2761673"/>
              <a:gd name="connsiteX63" fmla="*/ 2493819 w 2503733"/>
              <a:gd name="connsiteY63" fmla="*/ 73891 h 2761673"/>
              <a:gd name="connsiteX64" fmla="*/ 2503055 w 2503733"/>
              <a:gd name="connsiteY64" fmla="*/ 36946 h 2761673"/>
              <a:gd name="connsiteX65" fmla="*/ 2503055 w 2503733"/>
              <a:gd name="connsiteY65" fmla="*/ 0 h 2761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2503733" h="2761673">
                <a:moveTo>
                  <a:pt x="110837" y="2189018"/>
                </a:moveTo>
                <a:cubicBezTo>
                  <a:pt x="92364" y="2219806"/>
                  <a:pt x="64128" y="2246550"/>
                  <a:pt x="55419" y="2281382"/>
                </a:cubicBezTo>
                <a:cubicBezTo>
                  <a:pt x="52340" y="2293697"/>
                  <a:pt x="50196" y="2306284"/>
                  <a:pt x="46182" y="2318327"/>
                </a:cubicBezTo>
                <a:cubicBezTo>
                  <a:pt x="40939" y="2334056"/>
                  <a:pt x="32474" y="2348628"/>
                  <a:pt x="27710" y="2364509"/>
                </a:cubicBezTo>
                <a:cubicBezTo>
                  <a:pt x="854" y="2454029"/>
                  <a:pt x="38578" y="2370481"/>
                  <a:pt x="0" y="2447637"/>
                </a:cubicBezTo>
                <a:cubicBezTo>
                  <a:pt x="3079" y="2515370"/>
                  <a:pt x="1749" y="2583448"/>
                  <a:pt x="9237" y="2650837"/>
                </a:cubicBezTo>
                <a:cubicBezTo>
                  <a:pt x="11068" y="2667315"/>
                  <a:pt x="16792" y="2684541"/>
                  <a:pt x="27710" y="2697018"/>
                </a:cubicBezTo>
                <a:cubicBezTo>
                  <a:pt x="51173" y="2723833"/>
                  <a:pt x="134572" y="2744955"/>
                  <a:pt x="157019" y="2752437"/>
                </a:cubicBezTo>
                <a:lnTo>
                  <a:pt x="184728" y="2761673"/>
                </a:lnTo>
                <a:cubicBezTo>
                  <a:pt x="218595" y="2752437"/>
                  <a:pt x="255354" y="2750483"/>
                  <a:pt x="286328" y="2733964"/>
                </a:cubicBezTo>
                <a:cubicBezTo>
                  <a:pt x="306536" y="2723186"/>
                  <a:pt x="325667" y="2679368"/>
                  <a:pt x="341746" y="2660073"/>
                </a:cubicBezTo>
                <a:cubicBezTo>
                  <a:pt x="350108" y="2650038"/>
                  <a:pt x="361618" y="2642814"/>
                  <a:pt x="369455" y="2632364"/>
                </a:cubicBezTo>
                <a:cubicBezTo>
                  <a:pt x="442791" y="2534582"/>
                  <a:pt x="348898" y="2634447"/>
                  <a:pt x="434110" y="2549237"/>
                </a:cubicBezTo>
                <a:cubicBezTo>
                  <a:pt x="452838" y="2493048"/>
                  <a:pt x="431125" y="2550091"/>
                  <a:pt x="461819" y="2493818"/>
                </a:cubicBezTo>
                <a:cubicBezTo>
                  <a:pt x="475005" y="2469643"/>
                  <a:pt x="482241" y="2441957"/>
                  <a:pt x="498764" y="2419927"/>
                </a:cubicBezTo>
                <a:cubicBezTo>
                  <a:pt x="533133" y="2374101"/>
                  <a:pt x="517934" y="2395790"/>
                  <a:pt x="544946" y="2355273"/>
                </a:cubicBezTo>
                <a:cubicBezTo>
                  <a:pt x="565744" y="2292875"/>
                  <a:pt x="536900" y="2360509"/>
                  <a:pt x="581891" y="2309091"/>
                </a:cubicBezTo>
                <a:cubicBezTo>
                  <a:pt x="596511" y="2292383"/>
                  <a:pt x="618837" y="2253673"/>
                  <a:pt x="618837" y="2253673"/>
                </a:cubicBezTo>
                <a:cubicBezTo>
                  <a:pt x="621916" y="2244437"/>
                  <a:pt x="623345" y="2234475"/>
                  <a:pt x="628073" y="2225964"/>
                </a:cubicBezTo>
                <a:cubicBezTo>
                  <a:pt x="655692" y="2176251"/>
                  <a:pt x="659071" y="2176494"/>
                  <a:pt x="692728" y="2142837"/>
                </a:cubicBezTo>
                <a:cubicBezTo>
                  <a:pt x="713903" y="2079307"/>
                  <a:pt x="684942" y="2156460"/>
                  <a:pt x="729673" y="2078182"/>
                </a:cubicBezTo>
                <a:cubicBezTo>
                  <a:pt x="734504" y="2069729"/>
                  <a:pt x="734881" y="2059336"/>
                  <a:pt x="738910" y="2050473"/>
                </a:cubicBezTo>
                <a:cubicBezTo>
                  <a:pt x="750305" y="2025404"/>
                  <a:pt x="767147" y="2002706"/>
                  <a:pt x="775855" y="1976582"/>
                </a:cubicBezTo>
                <a:lnTo>
                  <a:pt x="803564" y="1893455"/>
                </a:lnTo>
                <a:cubicBezTo>
                  <a:pt x="806643" y="1884219"/>
                  <a:pt x="806958" y="1873535"/>
                  <a:pt x="812800" y="1865746"/>
                </a:cubicBezTo>
                <a:lnTo>
                  <a:pt x="840510" y="1828800"/>
                </a:lnTo>
                <a:cubicBezTo>
                  <a:pt x="848843" y="1795466"/>
                  <a:pt x="853701" y="1758431"/>
                  <a:pt x="886691" y="1736437"/>
                </a:cubicBezTo>
                <a:cubicBezTo>
                  <a:pt x="895927" y="1730279"/>
                  <a:pt x="905519" y="1724625"/>
                  <a:pt x="914400" y="1717964"/>
                </a:cubicBezTo>
                <a:cubicBezTo>
                  <a:pt x="976104" y="1671686"/>
                  <a:pt x="937845" y="1686702"/>
                  <a:pt x="997528" y="1671782"/>
                </a:cubicBezTo>
                <a:cubicBezTo>
                  <a:pt x="1006764" y="1665624"/>
                  <a:pt x="1016204" y="1659761"/>
                  <a:pt x="1025237" y="1653309"/>
                </a:cubicBezTo>
                <a:cubicBezTo>
                  <a:pt x="1037763" y="1644361"/>
                  <a:pt x="1048885" y="1633356"/>
                  <a:pt x="1062182" y="1625600"/>
                </a:cubicBezTo>
                <a:cubicBezTo>
                  <a:pt x="1153694" y="1572218"/>
                  <a:pt x="1110060" y="1608555"/>
                  <a:pt x="1163782" y="1570182"/>
                </a:cubicBezTo>
                <a:cubicBezTo>
                  <a:pt x="1182221" y="1557011"/>
                  <a:pt x="1240226" y="1510833"/>
                  <a:pt x="1256146" y="1505527"/>
                </a:cubicBezTo>
                <a:lnTo>
                  <a:pt x="1283855" y="1496291"/>
                </a:lnTo>
                <a:cubicBezTo>
                  <a:pt x="1343185" y="1456737"/>
                  <a:pt x="1276839" y="1503585"/>
                  <a:pt x="1348510" y="1440873"/>
                </a:cubicBezTo>
                <a:cubicBezTo>
                  <a:pt x="1360095" y="1430736"/>
                  <a:pt x="1372929" y="1422112"/>
                  <a:pt x="1385455" y="1413164"/>
                </a:cubicBezTo>
                <a:cubicBezTo>
                  <a:pt x="1394488" y="1406712"/>
                  <a:pt x="1405315" y="1402540"/>
                  <a:pt x="1413164" y="1394691"/>
                </a:cubicBezTo>
                <a:cubicBezTo>
                  <a:pt x="1424049" y="1383806"/>
                  <a:pt x="1432334" y="1370554"/>
                  <a:pt x="1440873" y="1357746"/>
                </a:cubicBezTo>
                <a:cubicBezTo>
                  <a:pt x="1450831" y="1342809"/>
                  <a:pt x="1461153" y="1327907"/>
                  <a:pt x="1468582" y="1311564"/>
                </a:cubicBezTo>
                <a:cubicBezTo>
                  <a:pt x="1476640" y="1293837"/>
                  <a:pt x="1477037" y="1272843"/>
                  <a:pt x="1487055" y="1256146"/>
                </a:cubicBezTo>
                <a:lnTo>
                  <a:pt x="1514764" y="1209964"/>
                </a:lnTo>
                <a:cubicBezTo>
                  <a:pt x="1517843" y="1197649"/>
                  <a:pt x="1518323" y="1184372"/>
                  <a:pt x="1524000" y="1173018"/>
                </a:cubicBezTo>
                <a:cubicBezTo>
                  <a:pt x="1556981" y="1107056"/>
                  <a:pt x="1551855" y="1129351"/>
                  <a:pt x="1597891" y="1089891"/>
                </a:cubicBezTo>
                <a:cubicBezTo>
                  <a:pt x="1660115" y="1036555"/>
                  <a:pt x="1592069" y="1084535"/>
                  <a:pt x="1653310" y="1043709"/>
                </a:cubicBezTo>
                <a:cubicBezTo>
                  <a:pt x="1671290" y="989766"/>
                  <a:pt x="1648478" y="1039304"/>
                  <a:pt x="1690255" y="997527"/>
                </a:cubicBezTo>
                <a:cubicBezTo>
                  <a:pt x="1723528" y="964254"/>
                  <a:pt x="1710215" y="964339"/>
                  <a:pt x="1736437" y="932873"/>
                </a:cubicBezTo>
                <a:cubicBezTo>
                  <a:pt x="1744799" y="922838"/>
                  <a:pt x="1754910" y="914400"/>
                  <a:pt x="1764146" y="905164"/>
                </a:cubicBezTo>
                <a:cubicBezTo>
                  <a:pt x="1787590" y="834830"/>
                  <a:pt x="1752191" y="927260"/>
                  <a:pt x="1838037" y="812800"/>
                </a:cubicBezTo>
                <a:cubicBezTo>
                  <a:pt x="1847273" y="800485"/>
                  <a:pt x="1854058" y="785873"/>
                  <a:pt x="1865746" y="775855"/>
                </a:cubicBezTo>
                <a:cubicBezTo>
                  <a:pt x="1876200" y="766894"/>
                  <a:pt x="1891487" y="765385"/>
                  <a:pt x="1902691" y="757382"/>
                </a:cubicBezTo>
                <a:cubicBezTo>
                  <a:pt x="1913320" y="749790"/>
                  <a:pt x="1922129" y="739783"/>
                  <a:pt x="1930400" y="729673"/>
                </a:cubicBezTo>
                <a:cubicBezTo>
                  <a:pt x="1949896" y="705844"/>
                  <a:pt x="1961189" y="674255"/>
                  <a:pt x="1985819" y="655782"/>
                </a:cubicBezTo>
                <a:cubicBezTo>
                  <a:pt x="2106560" y="565226"/>
                  <a:pt x="1960202" y="681399"/>
                  <a:pt x="2041237" y="600364"/>
                </a:cubicBezTo>
                <a:cubicBezTo>
                  <a:pt x="2055177" y="586424"/>
                  <a:pt x="2073479" y="577358"/>
                  <a:pt x="2087419" y="563418"/>
                </a:cubicBezTo>
                <a:cubicBezTo>
                  <a:pt x="2129196" y="521640"/>
                  <a:pt x="2079656" y="544454"/>
                  <a:pt x="2133600" y="526473"/>
                </a:cubicBezTo>
                <a:cubicBezTo>
                  <a:pt x="2142837" y="514158"/>
                  <a:pt x="2149622" y="499545"/>
                  <a:pt x="2161310" y="489527"/>
                </a:cubicBezTo>
                <a:cubicBezTo>
                  <a:pt x="2171764" y="480567"/>
                  <a:pt x="2186579" y="478352"/>
                  <a:pt x="2198255" y="471055"/>
                </a:cubicBezTo>
                <a:cubicBezTo>
                  <a:pt x="2211309" y="462896"/>
                  <a:pt x="2223810" y="453701"/>
                  <a:pt x="2235200" y="443346"/>
                </a:cubicBezTo>
                <a:cubicBezTo>
                  <a:pt x="2257752" y="422844"/>
                  <a:pt x="2280815" y="402491"/>
                  <a:pt x="2299855" y="378691"/>
                </a:cubicBezTo>
                <a:cubicBezTo>
                  <a:pt x="2312170" y="363297"/>
                  <a:pt x="2324972" y="348280"/>
                  <a:pt x="2336800" y="332509"/>
                </a:cubicBezTo>
                <a:cubicBezTo>
                  <a:pt x="2378037" y="277526"/>
                  <a:pt x="2327331" y="332775"/>
                  <a:pt x="2392219" y="258618"/>
                </a:cubicBezTo>
                <a:cubicBezTo>
                  <a:pt x="2400821" y="248788"/>
                  <a:pt x="2410692" y="240145"/>
                  <a:pt x="2419928" y="230909"/>
                </a:cubicBezTo>
                <a:cubicBezTo>
                  <a:pt x="2438073" y="176471"/>
                  <a:pt x="2416932" y="230160"/>
                  <a:pt x="2456873" y="166255"/>
                </a:cubicBezTo>
                <a:cubicBezTo>
                  <a:pt x="2474677" y="137769"/>
                  <a:pt x="2484253" y="105778"/>
                  <a:pt x="2493819" y="73891"/>
                </a:cubicBezTo>
                <a:cubicBezTo>
                  <a:pt x="2497467" y="61732"/>
                  <a:pt x="2501481" y="49542"/>
                  <a:pt x="2503055" y="36946"/>
                </a:cubicBezTo>
                <a:cubicBezTo>
                  <a:pt x="2504582" y="24726"/>
                  <a:pt x="2503055" y="12315"/>
                  <a:pt x="2503055" y="0"/>
                </a:cubicBezTo>
              </a:path>
            </a:pathLst>
          </a:cu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08C30B2-600B-4682-4EC3-361F175E9CE6}"/>
              </a:ext>
            </a:extLst>
          </p:cNvPr>
          <p:cNvSpPr txBox="1"/>
          <p:nvPr/>
        </p:nvSpPr>
        <p:spPr>
          <a:xfrm rot="18894001">
            <a:off x="7972569" y="4084318"/>
            <a:ext cx="8866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chemeClr val="accent6">
                    <a:lumMod val="75000"/>
                  </a:schemeClr>
                </a:solidFill>
              </a:rPr>
              <a:t>East Highland</a:t>
            </a:r>
          </a:p>
        </p:txBody>
      </p:sp>
    </p:spTree>
    <p:extLst>
      <p:ext uri="{BB962C8B-B14F-4D97-AF65-F5344CB8AC3E}">
        <p14:creationId xmlns:p14="http://schemas.microsoft.com/office/powerpoint/2010/main" val="35826976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B2378-324E-4D20-3A54-658F9083C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632" y="301752"/>
            <a:ext cx="5230368" cy="629476"/>
          </a:xfrm>
          <a:solidFill>
            <a:schemeClr val="accent1">
              <a:lumMod val="20000"/>
              <a:lumOff val="80000"/>
            </a:schemeClr>
          </a:solidFill>
        </p:spPr>
        <p:txBody>
          <a:bodyPr vert="horz" lIns="0" tIns="45720" rIns="0" bIns="45720" rtlCol="0" anchor="t" anchorCtr="0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Project Status: Site Cleanup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C77380F-9F3C-E5E8-F15D-9B97B96C8C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1600" y="838200"/>
            <a:ext cx="6621716" cy="506782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7EAB77-1AE1-2C1A-FC90-7A31485B2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7784" y="838200"/>
            <a:ext cx="4623816" cy="5718048"/>
          </a:xfrm>
        </p:spPr>
        <p:txBody>
          <a:bodyPr>
            <a:normAutofit/>
          </a:bodyPr>
          <a:lstStyle/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sz="2000" b="1" dirty="0"/>
              <a:t>Jan. 2024:  </a:t>
            </a:r>
            <a:r>
              <a:rPr lang="en-US" sz="2000" dirty="0"/>
              <a:t>Work Plan &amp; Cost Estimates  Completed.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sz="2000" b="1" dirty="0"/>
              <a:t>Oct. 2024:  </a:t>
            </a:r>
            <a:r>
              <a:rPr lang="en-US" sz="2000" dirty="0"/>
              <a:t>Contract with Anchor QEA </a:t>
            </a:r>
          </a:p>
          <a:p>
            <a:pPr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Topographic survey</a:t>
            </a:r>
          </a:p>
          <a:p>
            <a:pPr lvl="1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Quantify debris, soils &amp; vegetation removal</a:t>
            </a:r>
          </a:p>
          <a:p>
            <a:pPr lvl="1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Soil sampling/environmental testing</a:t>
            </a:r>
          </a:p>
          <a:p>
            <a:pPr lvl="1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Design &amp; permitting</a:t>
            </a:r>
          </a:p>
          <a:p>
            <a:pPr lvl="1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Bidding &amp; construction phase assistance</a:t>
            </a:r>
          </a:p>
          <a:p>
            <a:pPr lvl="1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Construction Management</a:t>
            </a:r>
          </a:p>
          <a:p>
            <a:pPr lvl="1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Final debris removal documentation report per state requirements. </a:t>
            </a:r>
          </a:p>
          <a:p>
            <a:pPr lvl="1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800" i="1" dirty="0">
                <a:solidFill>
                  <a:srgbClr val="C00000"/>
                </a:solidFill>
              </a:rPr>
              <a:t>Estimated Over 95% grant funded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sz="2000" b="1" dirty="0"/>
              <a:t>Cleanup Contract Awarded: </a:t>
            </a:r>
            <a:r>
              <a:rPr lang="en-US" sz="2000" dirty="0"/>
              <a:t>Work begins in July and expected to be completed by July/August  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sz="2000" b="1" dirty="0"/>
              <a:t>3-Year Post Removal Groundwater Monitoring and Site Closure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18041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5B573-E376-6397-41AC-D933F5E61085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b="1" dirty="0">
                <a:latin typeface="Aptos Display" panose="020B0004020202020204" pitchFamily="34" charset="0"/>
              </a:rPr>
              <a:t>Known Costs as of June 2025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D63AEA-FC71-E28C-5331-68F6980E33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Anchor QEA Contract Amendment F: $159,809</a:t>
            </a:r>
          </a:p>
          <a:p>
            <a:pPr lvl="1"/>
            <a:r>
              <a:rPr lang="en-US" dirty="0"/>
              <a:t>Spent to date: $116,058.66</a:t>
            </a:r>
          </a:p>
          <a:p>
            <a:pPr lvl="1"/>
            <a:r>
              <a:rPr lang="en-US" dirty="0"/>
              <a:t>Remaining budget: $45,692.59</a:t>
            </a:r>
          </a:p>
          <a:p>
            <a:r>
              <a:rPr lang="en-US" dirty="0"/>
              <a:t>2 Grade LLC Contract: $153,207.45</a:t>
            </a:r>
          </a:p>
          <a:p>
            <a:r>
              <a:rPr lang="en-US" dirty="0"/>
              <a:t>Estimated staff charges: $7,500.00</a:t>
            </a:r>
          </a:p>
        </p:txBody>
      </p:sp>
    </p:spTree>
    <p:extLst>
      <p:ext uri="{BB962C8B-B14F-4D97-AF65-F5344CB8AC3E}">
        <p14:creationId xmlns:p14="http://schemas.microsoft.com/office/powerpoint/2010/main" val="34128893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F8A98-4F61-4E40-B50D-E422F2B32E5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b="1" dirty="0">
                <a:latin typeface="Aptos Display" panose="020B0004020202020204" pitchFamily="34" charset="0"/>
              </a:rPr>
              <a:t>Remaining Ecology Cleanup Funds: $391,032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AF86EF9-BC19-4553-770D-F703B2227ED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73355062"/>
              </p:ext>
            </p:extLst>
          </p:nvPr>
        </p:nvGraphicFramePr>
        <p:xfrm>
          <a:off x="838200" y="2229886"/>
          <a:ext cx="10515600" cy="3444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1305608428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31587652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Expenditure Category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$ Amount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0142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Remaining Anchor QEA Costs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$45,693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71984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2 Grade, LLC Contract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$153,207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95938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Approximate Staff Charges</a:t>
                      </a:r>
                    </a:p>
                  </a:txBody>
                  <a:tcP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$7,500</a:t>
                      </a:r>
                    </a:p>
                  </a:txBody>
                  <a:tcP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75058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>
                          <a:highlight>
                            <a:srgbClr val="00FF00"/>
                          </a:highlight>
                        </a:rPr>
                        <a:t>TOTAL ESTIMATED COSTS REMAINING TO COMPLETE CLEANUP </a:t>
                      </a:r>
                    </a:p>
                  </a:txBody>
                  <a:tcP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highlight>
                            <a:srgbClr val="00FF00"/>
                          </a:highlight>
                        </a:rPr>
                        <a:t>$206,400 </a:t>
                      </a:r>
                      <a:r>
                        <a:rPr lang="en-US" sz="2800" i="1" dirty="0">
                          <a:highlight>
                            <a:srgbClr val="00FF00"/>
                          </a:highlight>
                        </a:rPr>
                        <a:t>(Estimated $184,632 of Ecology Grant Funding Remaining after Clean-up)</a:t>
                      </a:r>
                    </a:p>
                  </a:txBody>
                  <a:tcP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191599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357128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17A61B1-866E-4C1C-AF78-3D1534D92950}"/>
              </a:ext>
            </a:extLst>
          </p:cNvPr>
          <p:cNvSpPr/>
          <p:nvPr/>
        </p:nvSpPr>
        <p:spPr>
          <a:xfrm>
            <a:off x="7907079" y="-33068"/>
            <a:ext cx="4284921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A5A5A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246875A-11F3-4F1B-A544-0B9B40FC8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8200" y="1752600"/>
            <a:ext cx="3124200" cy="1981200"/>
          </a:xfrm>
        </p:spPr>
        <p:txBody>
          <a:bodyPr/>
          <a:lstStyle/>
          <a:p>
            <a:r>
              <a:rPr lang="en-US" dirty="0">
                <a:solidFill>
                  <a:schemeClr val="bg2">
                    <a:lumMod val="40000"/>
                    <a:lumOff val="60000"/>
                  </a:schemeClr>
                </a:solidFill>
              </a:rPr>
              <a:t>Questions???</a:t>
            </a:r>
            <a:br>
              <a:rPr lang="en-US" dirty="0">
                <a:solidFill>
                  <a:schemeClr val="bg2">
                    <a:lumMod val="40000"/>
                    <a:lumOff val="60000"/>
                  </a:schemeClr>
                </a:solidFill>
              </a:rPr>
            </a:br>
            <a:br>
              <a:rPr lang="en-US" dirty="0">
                <a:solidFill>
                  <a:schemeClr val="bg2">
                    <a:lumMod val="40000"/>
                    <a:lumOff val="60000"/>
                  </a:schemeClr>
                </a:solidFill>
              </a:rPr>
            </a:br>
            <a:r>
              <a:rPr lang="en-US" dirty="0">
                <a:solidFill>
                  <a:schemeClr val="bg2">
                    <a:lumMod val="40000"/>
                    <a:lumOff val="60000"/>
                  </a:schemeClr>
                </a:solidFill>
              </a:rPr>
              <a:t>Dungeness Off-Channel Reservoir Project</a:t>
            </a:r>
            <a:endParaRPr lang="en-US" sz="3600" dirty="0">
              <a:solidFill>
                <a:schemeClr val="bg2">
                  <a:lumMod val="40000"/>
                  <a:lumOff val="60000"/>
                </a:schemeClr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87B4D3-F343-30FC-B6AD-2229FD348F1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0"/>
            <a:ext cx="8179195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069603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C83AB11-A3F2-4BFC-BD8D-69B92204C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479082"/>
            <a:ext cx="10575636" cy="4267200"/>
          </a:xfrm>
        </p:spPr>
        <p:txBody>
          <a:bodyPr>
            <a:normAutofit/>
          </a:bodyPr>
          <a:lstStyle/>
          <a:p>
            <a:r>
              <a:rPr lang="en-US" dirty="0"/>
              <a:t>Targeted Benefits</a:t>
            </a:r>
          </a:p>
          <a:p>
            <a:pPr lvl="1">
              <a:spcBef>
                <a:spcPts val="1800"/>
              </a:spcBef>
            </a:pPr>
            <a:r>
              <a:rPr lang="en-US" dirty="0"/>
              <a:t>Streamflow restoration for salmon</a:t>
            </a:r>
          </a:p>
          <a:p>
            <a:pPr lvl="1">
              <a:spcBef>
                <a:spcPts val="1800"/>
              </a:spcBef>
            </a:pPr>
            <a:r>
              <a:rPr lang="en-US" dirty="0"/>
              <a:t>Long-term agricultural viability and climate-resilient water supply</a:t>
            </a:r>
          </a:p>
          <a:p>
            <a:pPr lvl="1">
              <a:spcBef>
                <a:spcPts val="1800"/>
              </a:spcBef>
            </a:pPr>
            <a:r>
              <a:rPr lang="en-US" dirty="0"/>
              <a:t>Infiltration and aquifer recharge</a:t>
            </a:r>
          </a:p>
          <a:p>
            <a:pPr lvl="1">
              <a:spcBef>
                <a:spcPts val="1800"/>
              </a:spcBef>
            </a:pPr>
            <a:r>
              <a:rPr lang="en-US" dirty="0"/>
              <a:t>Stormwater Management/Flood Mitigation</a:t>
            </a:r>
          </a:p>
          <a:p>
            <a:pPr lvl="1">
              <a:spcBef>
                <a:spcPts val="1800"/>
              </a:spcBef>
            </a:pPr>
            <a:r>
              <a:rPr lang="en-US" dirty="0"/>
              <a:t>Public recreation opportunities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C473F35-C7F5-4EB1-AA04-92C69EEDBA4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b="1" dirty="0"/>
              <a:t>Targeted Benefits</a:t>
            </a:r>
          </a:p>
        </p:txBody>
      </p:sp>
    </p:spTree>
    <p:extLst>
      <p:ext uri="{BB962C8B-B14F-4D97-AF65-F5344CB8AC3E}">
        <p14:creationId xmlns:p14="http://schemas.microsoft.com/office/powerpoint/2010/main" val="20710812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1B6E4-8243-247D-D333-D3D02429C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47658"/>
          </a:xfrm>
          <a:solidFill>
            <a:schemeClr val="tx2">
              <a:lumMod val="25000"/>
              <a:lumOff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4000" b="1" dirty="0"/>
              <a:t>Why Again This Property?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E15BB6-4E1B-39B5-1B70-B7A52404FC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18661"/>
            <a:ext cx="10515600" cy="4858302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dirty="0"/>
              <a:t>Watershed location upgradient of much of the irrigation demand on east side of Dungeness River</a:t>
            </a:r>
          </a:p>
          <a:p>
            <a:pPr>
              <a:spcAft>
                <a:spcPts val="1200"/>
              </a:spcAft>
            </a:pPr>
            <a:r>
              <a:rPr lang="en-US" dirty="0"/>
              <a:t>Ability to fill and release water from reservoir by gravity</a:t>
            </a:r>
          </a:p>
          <a:p>
            <a:pPr>
              <a:spcAft>
                <a:spcPts val="1200"/>
              </a:spcAft>
            </a:pPr>
            <a:r>
              <a:rPr lang="en-US" dirty="0"/>
              <a:t>Proximity to existing irrigation infrastructure</a:t>
            </a:r>
          </a:p>
          <a:p>
            <a:pPr>
              <a:spcAft>
                <a:spcPts val="1200"/>
              </a:spcAft>
            </a:pPr>
            <a:r>
              <a:rPr lang="en-US" dirty="0"/>
              <a:t>Large enough size. </a:t>
            </a:r>
          </a:p>
          <a:p>
            <a:pPr>
              <a:spcAft>
                <a:spcPts val="1200"/>
              </a:spcAft>
            </a:pPr>
            <a:r>
              <a:rPr lang="en-US" dirty="0"/>
              <a:t>Availability of suitable on-site earthen materials for reservoir construction.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8699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732248-09FB-93C0-1FF0-4EF0E2EC92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1CD03-ABC6-84B7-5C0D-F001658E1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b="1" dirty="0">
                <a:latin typeface="Aptos Display" panose="020B0004020202020204" pitchFamily="34" charset="0"/>
              </a:rPr>
              <a:t>Dungeness Off-Channel Reservoir Design Update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15B5F9-79C8-EBF0-4413-1D43DA73CC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17542"/>
            <a:ext cx="9144000" cy="1655762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tx1">
                    <a:tint val="82000"/>
                  </a:schemeClr>
                </a:solidFill>
              </a:rPr>
              <a:t>Location and Configurations Considered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tx1">
                    <a:tint val="82000"/>
                  </a:schemeClr>
                </a:solidFill>
              </a:rPr>
              <a:t>Design Status and Next-Steps for Option E1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14913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538B0-6FE8-EAAE-5794-B457B0532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081" y="274320"/>
            <a:ext cx="3579543" cy="2668905"/>
          </a:xfrm>
          <a:solidFill>
            <a:schemeClr val="tx2">
              <a:lumMod val="25000"/>
              <a:lumOff val="75000"/>
            </a:schemeClr>
          </a:solidFill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600" b="1" dirty="0"/>
              <a:t>2016 Preliminary Concept</a:t>
            </a:r>
            <a:br>
              <a:rPr lang="en-US" sz="1600" dirty="0"/>
            </a:br>
            <a:br>
              <a:rPr lang="en-US" sz="1600" dirty="0"/>
            </a:br>
            <a:r>
              <a:rPr lang="en-US" sz="2000" b="1" i="1" dirty="0"/>
              <a:t>Source:  </a:t>
            </a:r>
            <a:r>
              <a:rPr lang="en-US" sz="2000" i="1" dirty="0"/>
              <a:t>Executive Summary and Project Proposal – Dungeness Off-Stream Reservoir Project , Anchor QEA, January 2016</a:t>
            </a:r>
            <a:endParaRPr lang="en-US" sz="20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7F9211D-1F93-E966-5269-EB4D06B3C9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84439" y="0"/>
            <a:ext cx="8207561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47D15A-26EC-91DE-3DCA-5DA40E30BC56}"/>
              </a:ext>
            </a:extLst>
          </p:cNvPr>
          <p:cNvSpPr txBox="1"/>
          <p:nvPr/>
        </p:nvSpPr>
        <p:spPr>
          <a:xfrm>
            <a:off x="7300416" y="2579965"/>
            <a:ext cx="16859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~ 88 acres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4F4918-A678-5E02-362D-4745D4CB659A}"/>
              </a:ext>
            </a:extLst>
          </p:cNvPr>
          <p:cNvSpPr txBox="1"/>
          <p:nvPr/>
        </p:nvSpPr>
        <p:spPr>
          <a:xfrm rot="344681">
            <a:off x="6165368" y="5293107"/>
            <a:ext cx="2520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BPA Easement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54E05C-9FB1-E2FD-8FEB-DAB5BED6DE91}"/>
              </a:ext>
            </a:extLst>
          </p:cNvPr>
          <p:cNvSpPr txBox="1"/>
          <p:nvPr/>
        </p:nvSpPr>
        <p:spPr>
          <a:xfrm>
            <a:off x="278080" y="3211174"/>
            <a:ext cx="34080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Under direction of:</a:t>
            </a:r>
          </a:p>
          <a:p>
            <a:pPr marL="91440" indent="-91440">
              <a:buFont typeface="Arial" panose="020B0604020202020204" pitchFamily="34" charset="0"/>
              <a:buChar char="•"/>
            </a:pPr>
            <a:r>
              <a:rPr lang="en-US" sz="1800" dirty="0"/>
              <a:t>Washington Water Trust</a:t>
            </a:r>
          </a:p>
          <a:p>
            <a:pPr marL="91440" indent="-91440">
              <a:buFont typeface="Arial" panose="020B0604020202020204" pitchFamily="34" charset="0"/>
              <a:buChar char="•"/>
            </a:pPr>
            <a:r>
              <a:rPr lang="en-US" sz="1800" dirty="0"/>
              <a:t>City of Sequim</a:t>
            </a:r>
          </a:p>
          <a:p>
            <a:pPr marL="91440" indent="-91440">
              <a:buFont typeface="Arial" panose="020B0604020202020204" pitchFamily="34" charset="0"/>
              <a:buChar char="•"/>
            </a:pPr>
            <a:r>
              <a:rPr lang="en-US" sz="1800" dirty="0"/>
              <a:t>Dungeness Water Users Assoc.</a:t>
            </a:r>
          </a:p>
          <a:p>
            <a:pPr marL="91440" indent="-91440">
              <a:buFont typeface="Arial" panose="020B0604020202020204" pitchFamily="34" charset="0"/>
              <a:buChar char="•"/>
            </a:pPr>
            <a:r>
              <a:rPr lang="en-US" sz="1800" dirty="0"/>
              <a:t>Clallam Conservation District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407A97-1D31-AB46-B009-59F81E0A3254}"/>
              </a:ext>
            </a:extLst>
          </p:cNvPr>
          <p:cNvSpPr txBox="1"/>
          <p:nvPr/>
        </p:nvSpPr>
        <p:spPr>
          <a:xfrm>
            <a:off x="255763" y="4956451"/>
            <a:ext cx="35795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Introduced to other stakeholders: Clallam County, Jamestown S’ Klallam Tribe, &amp; state agencies. 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32D90A-B994-B1C3-D33C-13F51750866C}"/>
              </a:ext>
            </a:extLst>
          </p:cNvPr>
          <p:cNvSpPr txBox="1"/>
          <p:nvPr/>
        </p:nvSpPr>
        <p:spPr>
          <a:xfrm rot="3491037">
            <a:off x="9926585" y="892691"/>
            <a:ext cx="1505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River Rd.</a:t>
            </a:r>
          </a:p>
        </p:txBody>
      </p:sp>
    </p:spTree>
    <p:extLst>
      <p:ext uri="{BB962C8B-B14F-4D97-AF65-F5344CB8AC3E}">
        <p14:creationId xmlns:p14="http://schemas.microsoft.com/office/powerpoint/2010/main" val="36475584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F7A31-B9E9-6FED-0F09-AB14A71BC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82" y="142875"/>
            <a:ext cx="4392168" cy="886202"/>
          </a:xfrm>
          <a:solidFill>
            <a:schemeClr val="tx2">
              <a:lumMod val="25000"/>
              <a:lumOff val="75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sz="2600" b="1" dirty="0"/>
              <a:t>Off-Channel Reservoir (OCR) </a:t>
            </a:r>
            <a:br>
              <a:rPr lang="en-US" sz="2600" b="1" dirty="0"/>
            </a:br>
            <a:r>
              <a:rPr lang="en-US" sz="2600" b="1" dirty="0"/>
              <a:t>2022 Preliminary Design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70580D-93C9-3EBA-6B10-CA7710CC0D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7928" y="1470075"/>
            <a:ext cx="4182424" cy="4946927"/>
          </a:xfrm>
        </p:spPr>
        <p:txBody>
          <a:bodyPr>
            <a:normAutofit/>
          </a:bodyPr>
          <a:lstStyle/>
          <a:p>
            <a:pPr marL="182880" indent="-18288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Presented at well-attended December 6, 2022, Open House 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sz="2400" dirty="0"/>
              <a:t>Main Areas of Public Concern Related to Design: </a:t>
            </a:r>
          </a:p>
          <a:p>
            <a:pPr lvl="1" indent="-182880">
              <a:buFont typeface="Arial" panose="020B0604020202020204" pitchFamily="34" charset="0"/>
              <a:buChar char="•"/>
            </a:pPr>
            <a:r>
              <a:rPr lang="en-US" sz="2000" dirty="0"/>
              <a:t>Safety of downgradient residents and properties </a:t>
            </a:r>
          </a:p>
          <a:p>
            <a:pPr lvl="1" indent="-182880">
              <a:buFont typeface="Arial" panose="020B0604020202020204" pitchFamily="34" charset="0"/>
              <a:buChar char="•"/>
            </a:pPr>
            <a:r>
              <a:rPr lang="en-US" sz="2000" dirty="0"/>
              <a:t>Height of embankment</a:t>
            </a:r>
          </a:p>
          <a:p>
            <a:pPr lvl="1" indent="-182880">
              <a:buFont typeface="Arial" panose="020B0604020202020204" pitchFamily="34" charset="0"/>
              <a:buChar char="•"/>
            </a:pPr>
            <a:r>
              <a:rPr lang="en-US" sz="2000" dirty="0"/>
              <a:t>Volume of water stored above-ground.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2C759858-9ECB-98B6-CB57-82F7184B5CD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8" b="2988"/>
          <a:stretch/>
        </p:blipFill>
        <p:spPr bwMode="auto">
          <a:xfrm>
            <a:off x="4340352" y="0"/>
            <a:ext cx="786503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B171A6-A6AD-18AE-AE8D-8DBE3DD48293}"/>
              </a:ext>
            </a:extLst>
          </p:cNvPr>
          <p:cNvSpPr txBox="1"/>
          <p:nvPr/>
        </p:nvSpPr>
        <p:spPr>
          <a:xfrm>
            <a:off x="7644384" y="2614619"/>
            <a:ext cx="1756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~ 42 acres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B577CC-3EAD-EF5A-3E69-63367B0B3BDC}"/>
              </a:ext>
            </a:extLst>
          </p:cNvPr>
          <p:cNvSpPr txBox="1"/>
          <p:nvPr/>
        </p:nvSpPr>
        <p:spPr>
          <a:xfrm rot="344681">
            <a:off x="6685134" y="4255339"/>
            <a:ext cx="2520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BPA Easement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C22C9E-73D9-D092-D0AF-6C7ADE3595B8}"/>
              </a:ext>
            </a:extLst>
          </p:cNvPr>
          <p:cNvSpPr txBox="1"/>
          <p:nvPr/>
        </p:nvSpPr>
        <p:spPr>
          <a:xfrm rot="3383964">
            <a:off x="9869631" y="895781"/>
            <a:ext cx="1428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River Rd.</a:t>
            </a:r>
          </a:p>
        </p:txBody>
      </p:sp>
    </p:spTree>
    <p:extLst>
      <p:ext uri="{BB962C8B-B14F-4D97-AF65-F5344CB8AC3E}">
        <p14:creationId xmlns:p14="http://schemas.microsoft.com/office/powerpoint/2010/main" val="7801686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DC079B-193B-3F5A-2CF1-301D95922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900" y="343050"/>
            <a:ext cx="4608111" cy="719488"/>
          </a:xfrm>
          <a:solidFill>
            <a:schemeClr val="tx2">
              <a:lumMod val="25000"/>
              <a:lumOff val="75000"/>
            </a:schemeClr>
          </a:solidFill>
        </p:spPr>
        <p:txBody>
          <a:bodyPr>
            <a:normAutofit/>
          </a:bodyPr>
          <a:lstStyle/>
          <a:p>
            <a:r>
              <a:rPr lang="en-US" sz="4000" b="1" dirty="0"/>
              <a:t>2023 Options A-C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C9EF097-55F7-D60F-9AD7-3FF1934EAB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71453" y="962526"/>
            <a:ext cx="6420546" cy="5266206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DEC3FB-2841-C6A4-47AD-4E3FE7B8FC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94648" y="1291138"/>
            <a:ext cx="5280565" cy="5101389"/>
          </a:xfrm>
        </p:spPr>
        <p:txBody>
          <a:bodyPr>
            <a:normAutofit/>
          </a:bodyPr>
          <a:lstStyle/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sz="2400" dirty="0"/>
              <a:t>Reduced Embankment Heights:</a:t>
            </a:r>
          </a:p>
          <a:p>
            <a:pPr lvl="1" indent="-182880">
              <a:buFont typeface="Arial" panose="020B0604020202020204" pitchFamily="34" charset="0"/>
              <a:buChar char="•"/>
            </a:pPr>
            <a:r>
              <a:rPr lang="en-US" sz="2000" dirty="0"/>
              <a:t>North Embankment:  From ~ 30 feet to between 14 (Option C) and 22 feet (Option A)</a:t>
            </a:r>
          </a:p>
          <a:p>
            <a:pPr lvl="1" indent="-182880">
              <a:buFont typeface="Arial" panose="020B0604020202020204" pitchFamily="34" charset="0"/>
              <a:buChar char="•"/>
            </a:pPr>
            <a:r>
              <a:rPr lang="en-US" sz="2000" dirty="0"/>
              <a:t>South Embankment:  From ~ 15 feet to between 0 (Option C) to 5 feet (Option A)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sz="2400" dirty="0"/>
              <a:t>Increased % volume of stored water below ground level from 37% to between 46% (Option A) to 62% (Option C)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sz="2400" dirty="0"/>
              <a:t>Options A-C retain similar storage capacity to 2022 Preliminary Design of 1,591 Acre-feet </a:t>
            </a:r>
          </a:p>
          <a:p>
            <a:endParaRPr lang="en-US" sz="2000" dirty="0"/>
          </a:p>
          <a:p>
            <a:endParaRPr lang="en-US" dirty="0"/>
          </a:p>
        </p:txBody>
      </p:sp>
      <p:sp>
        <p:nvSpPr>
          <p:cNvPr id="6" name="Title 9">
            <a:extLst>
              <a:ext uri="{FF2B5EF4-FFF2-40B4-BE49-F238E27FC236}">
                <a16:creationId xmlns:a16="http://schemas.microsoft.com/office/drawing/2014/main" id="{ABC53560-FB0D-E8A4-10F9-12B4B8A9D895}"/>
              </a:ext>
            </a:extLst>
          </p:cNvPr>
          <p:cNvSpPr txBox="1">
            <a:spLocks/>
          </p:cNvSpPr>
          <p:nvPr/>
        </p:nvSpPr>
        <p:spPr>
          <a:xfrm>
            <a:off x="7333406" y="1062538"/>
            <a:ext cx="3200400" cy="457200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 spc="0" baseline="0">
                <a:solidFill>
                  <a:schemeClr val="tx2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algn="ctr"/>
            <a:r>
              <a:rPr lang="en-US" sz="2400" dirty="0">
                <a:solidFill>
                  <a:schemeClr val="bg1"/>
                </a:solidFill>
              </a:rPr>
              <a:t>Option C Shown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45D587-9045-A599-52D9-C3A8E4C65AE2}"/>
              </a:ext>
            </a:extLst>
          </p:cNvPr>
          <p:cNvSpPr txBox="1"/>
          <p:nvPr/>
        </p:nvSpPr>
        <p:spPr>
          <a:xfrm rot="16522552">
            <a:off x="5464563" y="2373080"/>
            <a:ext cx="2050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</a:rPr>
              <a:t>BPA Easement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CB8902-1538-B451-EDD5-6B5A0C0DA35B}"/>
              </a:ext>
            </a:extLst>
          </p:cNvPr>
          <p:cNvSpPr txBox="1"/>
          <p:nvPr/>
        </p:nvSpPr>
        <p:spPr>
          <a:xfrm>
            <a:off x="10193154" y="5604641"/>
            <a:ext cx="13379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River Rd</a:t>
            </a:r>
            <a:r>
              <a:rPr lang="en-US" sz="1600" dirty="0"/>
              <a:t>.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1A6424F-57AC-86E8-363D-34574AC84668}"/>
              </a:ext>
            </a:extLst>
          </p:cNvPr>
          <p:cNvCxnSpPr>
            <a:cxnSpLocks/>
          </p:cNvCxnSpPr>
          <p:nvPr/>
        </p:nvCxnSpPr>
        <p:spPr>
          <a:xfrm flipH="1">
            <a:off x="8558214" y="5961379"/>
            <a:ext cx="297028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1B076F4-E7CD-996E-66AE-BC0C83FF0E0B}"/>
              </a:ext>
            </a:extLst>
          </p:cNvPr>
          <p:cNvSpPr txBox="1"/>
          <p:nvPr/>
        </p:nvSpPr>
        <p:spPr>
          <a:xfrm>
            <a:off x="8745910" y="5822879"/>
            <a:ext cx="17325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Happy Valley Rd.</a:t>
            </a:r>
          </a:p>
        </p:txBody>
      </p:sp>
    </p:spTree>
    <p:extLst>
      <p:ext uri="{BB962C8B-B14F-4D97-AF65-F5344CB8AC3E}">
        <p14:creationId xmlns:p14="http://schemas.microsoft.com/office/powerpoint/2010/main" val="108717517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Anchor QEA Widescreen">
  <a:themeElements>
    <a:clrScheme name="Custom 3">
      <a:dk1>
        <a:srgbClr val="5A5A5A"/>
      </a:dk1>
      <a:lt1>
        <a:sysClr val="window" lastClr="FFFFFF"/>
      </a:lt1>
      <a:dk2>
        <a:srgbClr val="005568"/>
      </a:dk2>
      <a:lt2>
        <a:srgbClr val="BEC8BE"/>
      </a:lt2>
      <a:accent1>
        <a:srgbClr val="569BBE"/>
      </a:accent1>
      <a:accent2>
        <a:srgbClr val="90B13E"/>
      </a:accent2>
      <a:accent3>
        <a:srgbClr val="D55E27"/>
      </a:accent3>
      <a:accent4>
        <a:srgbClr val="762A61"/>
      </a:accent4>
      <a:accent5>
        <a:srgbClr val="678385"/>
      </a:accent5>
      <a:accent6>
        <a:srgbClr val="3D7E76"/>
      </a:accent6>
      <a:hlink>
        <a:srgbClr val="005568"/>
      </a:hlink>
      <a:folHlink>
        <a:srgbClr val="553E19"/>
      </a:folHlink>
    </a:clrScheme>
    <a:fontScheme name="Anchor QEA Powerpoint Fonts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sz="26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_Widescreen" id="{190A3BEB-94D2-4CA4-AD1B-19D965B93EE0}" vid="{D6D57AC4-86F1-4663-AC10-E7C05AEF60C0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Anchor QEA Widescreen">
  <a:themeElements>
    <a:clrScheme name="Custom 3">
      <a:dk1>
        <a:srgbClr val="5A5A5A"/>
      </a:dk1>
      <a:lt1>
        <a:sysClr val="window" lastClr="FFFFFF"/>
      </a:lt1>
      <a:dk2>
        <a:srgbClr val="005568"/>
      </a:dk2>
      <a:lt2>
        <a:srgbClr val="BEC8BE"/>
      </a:lt2>
      <a:accent1>
        <a:srgbClr val="569BBE"/>
      </a:accent1>
      <a:accent2>
        <a:srgbClr val="90B13E"/>
      </a:accent2>
      <a:accent3>
        <a:srgbClr val="D55E27"/>
      </a:accent3>
      <a:accent4>
        <a:srgbClr val="762A61"/>
      </a:accent4>
      <a:accent5>
        <a:srgbClr val="678385"/>
      </a:accent5>
      <a:accent6>
        <a:srgbClr val="3D7E76"/>
      </a:accent6>
      <a:hlink>
        <a:srgbClr val="005568"/>
      </a:hlink>
      <a:folHlink>
        <a:srgbClr val="553E19"/>
      </a:folHlink>
    </a:clrScheme>
    <a:fontScheme name="Anchor QEA Powerpoint Fonts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sz="26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_Widescreen" id="{190A3BEB-94D2-4CA4-AD1B-19D965B93EE0}" vid="{D6D57AC4-86F1-4663-AC10-E7C05AEF60C0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2028</TotalTime>
  <Words>2735</Words>
  <Application>Microsoft Office PowerPoint</Application>
  <PresentationFormat>Widescreen</PresentationFormat>
  <Paragraphs>360</Paragraphs>
  <Slides>38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38</vt:i4>
      </vt:variant>
    </vt:vector>
  </HeadingPairs>
  <TitlesOfParts>
    <vt:vector size="49" baseType="lpstr">
      <vt:lpstr>Aptos</vt:lpstr>
      <vt:lpstr>Aptos Display</vt:lpstr>
      <vt:lpstr>Arial</vt:lpstr>
      <vt:lpstr>Calibri</vt:lpstr>
      <vt:lpstr>Calibri Light</vt:lpstr>
      <vt:lpstr>Myriad Pro</vt:lpstr>
      <vt:lpstr>Segoe UI</vt:lpstr>
      <vt:lpstr>1_Office Theme</vt:lpstr>
      <vt:lpstr>Anchor QEA Widescreen</vt:lpstr>
      <vt:lpstr>2_Office Theme</vt:lpstr>
      <vt:lpstr>1_Anchor QEA Widescreen</vt:lpstr>
      <vt:lpstr>PowerPoint Presentation</vt:lpstr>
      <vt:lpstr>Overview of Presentation</vt:lpstr>
      <vt:lpstr>Vicinity Map</vt:lpstr>
      <vt:lpstr>Targeted Benefits</vt:lpstr>
      <vt:lpstr>Why Again This Property?</vt:lpstr>
      <vt:lpstr>Dungeness Off-Channel Reservoir Design Update</vt:lpstr>
      <vt:lpstr>2016 Preliminary Concept  Source:  Executive Summary and Project Proposal – Dungeness Off-Stream Reservoir Project , Anchor QEA, January 2016</vt:lpstr>
      <vt:lpstr>Off-Channel Reservoir (OCR)  2022 Preliminary Design</vt:lpstr>
      <vt:lpstr>2023 Options A-C</vt:lpstr>
      <vt:lpstr> 2023 Option D</vt:lpstr>
      <vt:lpstr>Recommended Area</vt:lpstr>
      <vt:lpstr>2024 OCR Option E Configurations</vt:lpstr>
      <vt:lpstr>PowerPoint Presentation</vt:lpstr>
      <vt:lpstr>2025 Recommendation—Option E1</vt:lpstr>
      <vt:lpstr>Next Steps – Reset Design Based on Option E1</vt:lpstr>
      <vt:lpstr>PowerPoint Presentation</vt:lpstr>
      <vt:lpstr>PowerPoint Presentation</vt:lpstr>
      <vt:lpstr>Geotechnical Exploration Plan – Next Steps</vt:lpstr>
      <vt:lpstr>Design Schedule</vt:lpstr>
      <vt:lpstr>Funding and Cost Estimate Updates</vt:lpstr>
      <vt:lpstr>Dungeness OCR State Ecology Grant Status (June 2025)</vt:lpstr>
      <vt:lpstr>PowerPoint Presentation</vt:lpstr>
      <vt:lpstr>Contract Amendments Needed</vt:lpstr>
      <vt:lpstr>Off-Channel Reservoir &amp; Appurtenances Construction Latest Cost Estimate  </vt:lpstr>
      <vt:lpstr>Dungeness Off-Channel Reservoir (OCR) Current Construction Funding Gap</vt:lpstr>
      <vt:lpstr>Dungeness OCR-Upgradient Irrigation System Infrastructure Improvements</vt:lpstr>
      <vt:lpstr>Dungeness Off-Channel Reservoir (OCR)  Upgradient Infrastructure Improvements</vt:lpstr>
      <vt:lpstr>PowerPoint Presentation</vt:lpstr>
      <vt:lpstr>Stormwater Capture and Aquifer Recharge Infiltration Facility (SCARIF) Project</vt:lpstr>
      <vt:lpstr>Stormwater Capture and Aquifer Recharge  Infiltration Facility (SCARIF) Project</vt:lpstr>
      <vt:lpstr>PowerPoint Presentation</vt:lpstr>
      <vt:lpstr>SCARIF Project Funding and Status</vt:lpstr>
      <vt:lpstr>Other Related Project Updates</vt:lpstr>
      <vt:lpstr>Park &amp; Recreation Next-Steps</vt:lpstr>
      <vt:lpstr>Project Status: Site Cleanup</vt:lpstr>
      <vt:lpstr>Known Costs as of June 2025</vt:lpstr>
      <vt:lpstr>Remaining Ecology Cleanup Funds: $391,032</vt:lpstr>
      <vt:lpstr>Questions???  Dungeness Off-Channel Reservoir Project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Gray, Steve</dc:creator>
  <cp:lastModifiedBy>Gray, Steve</cp:lastModifiedBy>
  <cp:revision>82</cp:revision>
  <cp:lastPrinted>2025-04-09T19:31:00Z</cp:lastPrinted>
  <dcterms:created xsi:type="dcterms:W3CDTF">2025-03-25T00:23:15Z</dcterms:created>
  <dcterms:modified xsi:type="dcterms:W3CDTF">2025-06-30T16:19:46Z</dcterms:modified>
</cp:coreProperties>
</file>